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95" r:id="rId2"/>
    <p:sldId id="297" r:id="rId3"/>
    <p:sldId id="396" r:id="rId4"/>
    <p:sldId id="291" r:id="rId5"/>
    <p:sldId id="369" r:id="rId6"/>
    <p:sldId id="409" r:id="rId7"/>
    <p:sldId id="367" r:id="rId8"/>
    <p:sldId id="259" r:id="rId9"/>
    <p:sldId id="294" r:id="rId10"/>
    <p:sldId id="403" r:id="rId11"/>
    <p:sldId id="385" r:id="rId12"/>
    <p:sldId id="410" r:id="rId13"/>
    <p:sldId id="381" r:id="rId14"/>
    <p:sldId id="382" r:id="rId15"/>
    <p:sldId id="383" r:id="rId16"/>
    <p:sldId id="384" r:id="rId17"/>
    <p:sldId id="416" r:id="rId18"/>
    <p:sldId id="374" r:id="rId19"/>
    <p:sldId id="400" r:id="rId20"/>
    <p:sldId id="401" r:id="rId21"/>
    <p:sldId id="408" r:id="rId22"/>
    <p:sldId id="413" r:id="rId23"/>
    <p:sldId id="404" r:id="rId24"/>
    <p:sldId id="386" r:id="rId25"/>
    <p:sldId id="387" r:id="rId26"/>
    <p:sldId id="390" r:id="rId27"/>
    <p:sldId id="414" r:id="rId28"/>
    <p:sldId id="397" r:id="rId29"/>
    <p:sldId id="392" r:id="rId30"/>
    <p:sldId id="393" r:id="rId31"/>
    <p:sldId id="391" r:id="rId32"/>
    <p:sldId id="407" r:id="rId33"/>
    <p:sldId id="415" r:id="rId34"/>
    <p:sldId id="411" r:id="rId35"/>
    <p:sldId id="399" r:id="rId36"/>
    <p:sldId id="412" r:id="rId37"/>
    <p:sldId id="298" r:id="rId38"/>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009900"/>
    <a:srgbClr val="00FF00"/>
    <a:srgbClr val="FF5050"/>
    <a:srgbClr val="0000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1" autoAdjust="0"/>
    <p:restoredTop sz="92919" autoAdjust="0"/>
  </p:normalViewPr>
  <p:slideViewPr>
    <p:cSldViewPr>
      <p:cViewPr varScale="1">
        <p:scale>
          <a:sx n="76" d="100"/>
          <a:sy n="76" d="100"/>
        </p:scale>
        <p:origin x="-108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28"/>
    </p:cViewPr>
  </p:sorterViewPr>
  <p:notesViewPr>
    <p:cSldViewPr>
      <p:cViewPr varScale="1">
        <p:scale>
          <a:sx n="58" d="100"/>
          <a:sy n="58" d="100"/>
        </p:scale>
        <p:origin x="-2502" y="-9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6725"/>
          </a:xfrm>
          <a:prstGeom prst="rect">
            <a:avLst/>
          </a:prstGeom>
          <a:noFill/>
          <a:ln w="9525">
            <a:noFill/>
            <a:miter lim="800000"/>
            <a:headEnd/>
            <a:tailEnd/>
          </a:ln>
          <a:effectLst/>
        </p:spPr>
        <p:txBody>
          <a:bodyPr vert="horz" wrap="square" lIns="93265" tIns="46633" rIns="93265" bIns="46633"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6688" y="0"/>
            <a:ext cx="3041650" cy="466725"/>
          </a:xfrm>
          <a:prstGeom prst="rect">
            <a:avLst/>
          </a:prstGeom>
          <a:noFill/>
          <a:ln w="9525">
            <a:noFill/>
            <a:miter lim="800000"/>
            <a:headEnd/>
            <a:tailEnd/>
          </a:ln>
          <a:effectLst/>
        </p:spPr>
        <p:txBody>
          <a:bodyPr vert="horz" wrap="square" lIns="93265" tIns="46633" rIns="93265" bIns="46633"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Rot="1" noChangeArrowheads="1" noTextEdit="1"/>
          </p:cNvSpPr>
          <p:nvPr>
            <p:ph type="sldImg" idx="2"/>
          </p:nvPr>
        </p:nvSpPr>
        <p:spPr bwMode="auto">
          <a:xfrm>
            <a:off x="1182688"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21188"/>
            <a:ext cx="5616575" cy="4187825"/>
          </a:xfrm>
          <a:prstGeom prst="rect">
            <a:avLst/>
          </a:prstGeom>
          <a:noFill/>
          <a:ln w="9525">
            <a:noFill/>
            <a:miter lim="800000"/>
            <a:headEnd/>
            <a:tailEnd/>
          </a:ln>
          <a:effectLst/>
        </p:spPr>
        <p:txBody>
          <a:bodyPr vert="horz" wrap="square" lIns="93265" tIns="46633" rIns="93265" bIns="466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7613"/>
            <a:ext cx="3041650" cy="466725"/>
          </a:xfrm>
          <a:prstGeom prst="rect">
            <a:avLst/>
          </a:prstGeom>
          <a:noFill/>
          <a:ln w="9525">
            <a:noFill/>
            <a:miter lim="800000"/>
            <a:headEnd/>
            <a:tailEnd/>
          </a:ln>
          <a:effectLst/>
        </p:spPr>
        <p:txBody>
          <a:bodyPr vert="horz" wrap="square" lIns="93265" tIns="46633" rIns="93265" bIns="46633"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37613"/>
            <a:ext cx="3041650" cy="466725"/>
          </a:xfrm>
          <a:prstGeom prst="rect">
            <a:avLst/>
          </a:prstGeom>
          <a:noFill/>
          <a:ln w="9525">
            <a:noFill/>
            <a:miter lim="800000"/>
            <a:headEnd/>
            <a:tailEnd/>
          </a:ln>
          <a:effectLst/>
        </p:spPr>
        <p:txBody>
          <a:bodyPr vert="horz" wrap="square" lIns="93265" tIns="46633" rIns="93265" bIns="46633" numCol="1" anchor="b" anchorCtr="0" compatLnSpc="1">
            <a:prstTxWarp prst="textNoShape">
              <a:avLst/>
            </a:prstTxWarp>
          </a:bodyPr>
          <a:lstStyle>
            <a:lvl1pPr algn="r">
              <a:defRPr sz="1200">
                <a:latin typeface="Arial" charset="0"/>
              </a:defRPr>
            </a:lvl1pPr>
          </a:lstStyle>
          <a:p>
            <a:pPr>
              <a:defRPr/>
            </a:pPr>
            <a:fld id="{0ED2191F-D640-45A9-B632-29FED89EB0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9CB79DC-16D4-4ED2-9BF3-39C87329E99F}" type="slidenum">
              <a:rPr lang="en-US" smtClean="0"/>
              <a:pPr/>
              <a:t>1</a:t>
            </a:fld>
            <a:endParaRPr lang="en-US" smtClean="0"/>
          </a:p>
        </p:txBody>
      </p:sp>
      <p:sp>
        <p:nvSpPr>
          <p:cNvPr id="40963" name="Rectangle 2"/>
          <p:cNvSpPr>
            <a:spLocks noRot="1" noChangeArrowheads="1" noTextEdit="1"/>
          </p:cNvSpPr>
          <p:nvPr>
            <p:ph type="sldImg"/>
          </p:nvPr>
        </p:nvSpPr>
        <p:spPr>
          <a:xfrm>
            <a:off x="1209675" y="736600"/>
            <a:ext cx="4602163" cy="3451225"/>
          </a:xfrm>
          <a:ln/>
        </p:spPr>
      </p:sp>
      <p:sp>
        <p:nvSpPr>
          <p:cNvPr id="40964" name="Rectangle 3"/>
          <p:cNvSpPr>
            <a:spLocks noGrp="1" noChangeArrowheads="1"/>
          </p:cNvSpPr>
          <p:nvPr>
            <p:ph type="body" idx="1"/>
          </p:nvPr>
        </p:nvSpPr>
        <p:spPr>
          <a:xfrm>
            <a:off x="677863" y="4159250"/>
            <a:ext cx="5661025" cy="4891088"/>
          </a:xfrm>
          <a:noFill/>
          <a:ln/>
        </p:spPr>
        <p:txBody>
          <a:bodyPr/>
          <a:lstStyle/>
          <a:p>
            <a:pPr defTabSz="1012825" eaLnBrk="1" hangingPunct="1">
              <a:buClr>
                <a:srgbClr val="0066FF"/>
              </a:buClr>
            </a:pPr>
            <a:endParaRPr lang="en-US" sz="1600" b="1" smtClean="0"/>
          </a:p>
          <a:p>
            <a:pPr defTabSz="1012825" eaLnBrk="1" hangingPunct="1">
              <a:buClr>
                <a:srgbClr val="0066FF"/>
              </a:buClr>
            </a:pPr>
            <a:r>
              <a:rPr lang="en-US" sz="1600" b="1" smtClean="0"/>
              <a:t> </a:t>
            </a:r>
            <a:r>
              <a:rPr lang="en-US" sz="1600" b="1" smtClean="0">
                <a:latin typeface="Tahoma" pitchFamily="-64" charset="0"/>
              </a:rPr>
              <a:t>This morning we will look at aviation safety data for this year and compare it to past years </a:t>
            </a:r>
          </a:p>
          <a:p>
            <a:pPr defTabSz="1012825" eaLnBrk="1" hangingPunct="1">
              <a:buClr>
                <a:srgbClr val="0066FF"/>
              </a:buClr>
            </a:pPr>
            <a:endParaRPr lang="en-US" sz="1600" b="1" smtClean="0">
              <a:latin typeface="Tahoma" pitchFamily="-64" charset="0"/>
            </a:endParaRPr>
          </a:p>
          <a:p>
            <a:pPr defTabSz="1012825" eaLnBrk="1" hangingPunct="1">
              <a:buClr>
                <a:srgbClr val="0066FF"/>
              </a:buClr>
            </a:pPr>
            <a:endParaRPr lang="en-US" sz="1600" b="1" smtClean="0">
              <a:latin typeface="Tahoma" pitchFamily="-64" charset="0"/>
            </a:endParaRPr>
          </a:p>
          <a:p>
            <a:pPr defTabSz="1012825" eaLnBrk="1" hangingPunct="1">
              <a:buClr>
                <a:srgbClr val="0066FF"/>
              </a:buClr>
            </a:pPr>
            <a:r>
              <a:rPr lang="en-US" sz="1600" b="1" smtClean="0">
                <a:latin typeface="Tahoma" pitchFamily="-64" charset="0"/>
              </a:rPr>
              <a:t>I would like to acknowledge the assistance of Paul Hayes of Ascend in compiling the data to be presented here this morning</a:t>
            </a:r>
          </a:p>
          <a:p>
            <a:pPr defTabSz="1012825" eaLnBrk="1" hangingPunct="1">
              <a:buClr>
                <a:srgbClr val="0066FF"/>
              </a:buClr>
            </a:pPr>
            <a:endParaRPr lang="en-US" sz="1600" b="1" smtClean="0">
              <a:latin typeface="Tahoma" pitchFamily="-64" charset="0"/>
            </a:endParaRPr>
          </a:p>
          <a:p>
            <a:pPr defTabSz="1012825" eaLnBrk="1" hangingPunct="1">
              <a:buClr>
                <a:srgbClr val="0066FF"/>
              </a:buCl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97FC7329-3814-4C0D-ABD9-60A77841EFE2}" type="slidenum">
              <a:rPr lang="en-US" smtClean="0"/>
              <a:pPr/>
              <a:t>10</a:t>
            </a:fld>
            <a:endParaRPr lang="en-US" smtClean="0"/>
          </a:p>
        </p:txBody>
      </p:sp>
      <p:sp>
        <p:nvSpPr>
          <p:cNvPr id="50179" name="Rectangle 2"/>
          <p:cNvSpPr>
            <a:spLocks noChangeArrowheads="1" noTextEdit="1"/>
          </p:cNvSpPr>
          <p:nvPr>
            <p:ph type="sldImg"/>
          </p:nvPr>
        </p:nvSpPr>
        <p:spPr>
          <a:xfrm>
            <a:off x="1227138" y="760413"/>
            <a:ext cx="4567237" cy="3425825"/>
          </a:xfrm>
          <a:ln cap="flat"/>
        </p:spPr>
      </p:sp>
      <p:sp>
        <p:nvSpPr>
          <p:cNvPr id="50180" name="Rectangle 3"/>
          <p:cNvSpPr>
            <a:spLocks noGrp="1" noChangeArrowheads="1"/>
          </p:cNvSpPr>
          <p:nvPr>
            <p:ph type="body" idx="1"/>
          </p:nvPr>
        </p:nvSpPr>
        <p:spPr>
          <a:xfrm>
            <a:off x="701675" y="4414838"/>
            <a:ext cx="5695950" cy="4186237"/>
          </a:xfrm>
          <a:noFill/>
          <a:ln/>
        </p:spPr>
        <p:txBody>
          <a:bodyPr/>
          <a:lstStyle/>
          <a:p>
            <a:pPr defTabSz="1012825" eaLnBrk="1" hangingPunct="1"/>
            <a:r>
              <a:rPr lang="en-US" sz="1400" b="1" smtClean="0">
                <a:latin typeface="Tahoma" pitchFamily="-64" charset="0"/>
              </a:rPr>
              <a:t>Now let’s shift from general data to some specific high risk areas</a:t>
            </a:r>
          </a:p>
          <a:p>
            <a:pPr defTabSz="1012825" eaLnBrk="1" hangingPunct="1"/>
            <a:endParaRPr lang="en-US" sz="1400" b="1" smtClean="0">
              <a:latin typeface="Tahoma" pitchFamily="-64" charset="0"/>
            </a:endParaRPr>
          </a:p>
          <a:p>
            <a:pPr defTabSz="1012825" eaLnBrk="1" hangingPunct="1"/>
            <a:r>
              <a:rPr lang="en-US" sz="1400" b="1" smtClean="0">
                <a:latin typeface="Tahoma" pitchFamily="-64" charset="0"/>
              </a:rPr>
              <a:t>As was the case for the last 20 years, Controlled Flight Into Terrain (CFIT), Approach and Landing, and Loss of Control accidents continue to claim the majority of our aircraft and account for the majority of our fatalities</a:t>
            </a:r>
          </a:p>
          <a:p>
            <a:pPr defTabSz="1012825">
              <a:buClr>
                <a:srgbClr val="6699FF"/>
              </a:buClr>
            </a:pPr>
            <a:endParaRPr lang="en-US" sz="1300" smtClean="0"/>
          </a:p>
        </p:txBody>
      </p:sp>
      <p:sp>
        <p:nvSpPr>
          <p:cNvPr id="50181" name="Text Box 4"/>
          <p:cNvSpPr txBox="1">
            <a:spLocks noChangeArrowheads="1"/>
          </p:cNvSpPr>
          <p:nvPr/>
        </p:nvSpPr>
        <p:spPr bwMode="auto">
          <a:xfrm>
            <a:off x="985838" y="4256088"/>
            <a:ext cx="5121275" cy="369887"/>
          </a:xfrm>
          <a:prstGeom prst="rect">
            <a:avLst/>
          </a:prstGeom>
          <a:noFill/>
          <a:ln w="12700">
            <a:noFill/>
            <a:miter lim="800000"/>
            <a:headEnd type="none" w="sm" len="sm"/>
            <a:tailEnd type="none" w="sm" len="sm"/>
          </a:ln>
        </p:spPr>
        <p:txBody>
          <a:bodyPr lIns="92409" tIns="46205" rIns="92409" bIns="46205">
            <a:spAutoFit/>
          </a:bodyPr>
          <a:lstStyle/>
          <a:p>
            <a:pPr>
              <a:spcBef>
                <a:spcPct val="50000"/>
              </a:spcBef>
            </a:pPr>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EBE9880-4BC4-4B9D-AA9E-173E5E0000FC}" type="slidenum">
              <a:rPr lang="en-US" smtClean="0"/>
              <a:pPr/>
              <a:t>11</a:t>
            </a:fld>
            <a:endParaRPr lang="en-US" smtClean="0"/>
          </a:p>
        </p:txBody>
      </p:sp>
      <p:sp>
        <p:nvSpPr>
          <p:cNvPr id="51203" name="Rectangle 2"/>
          <p:cNvSpPr>
            <a:spLocks noRot="1" noChangeArrowheads="1" noTextEdit="1"/>
          </p:cNvSpPr>
          <p:nvPr>
            <p:ph type="sldImg"/>
          </p:nvPr>
        </p:nvSpPr>
        <p:spPr>
          <a:xfrm>
            <a:off x="1192213" y="704850"/>
            <a:ext cx="4637087" cy="3478213"/>
          </a:xfrm>
          <a:ln w="12700" cap="flat">
            <a:solidFill>
              <a:schemeClr val="tx1"/>
            </a:solidFill>
          </a:ln>
        </p:spPr>
      </p:sp>
      <p:sp>
        <p:nvSpPr>
          <p:cNvPr id="51204" name="Rectangle 3"/>
          <p:cNvSpPr>
            <a:spLocks noGrp="1" noChangeArrowheads="1"/>
          </p:cNvSpPr>
          <p:nvPr>
            <p:ph type="body" idx="1"/>
          </p:nvPr>
        </p:nvSpPr>
        <p:spPr>
          <a:xfrm>
            <a:off x="933450" y="4419600"/>
            <a:ext cx="5153025" cy="4189413"/>
          </a:xfrm>
          <a:noFill/>
          <a:ln/>
        </p:spPr>
        <p:txBody>
          <a:bodyPr lIns="93999" tIns="46998" rIns="93999" bIns="46998"/>
          <a:lstStyle/>
          <a:p>
            <a:pPr marL="177800" indent="-177800" defTabSz="1012825" eaLnBrk="1" hangingPunct="1">
              <a:buClr>
                <a:srgbClr val="00CCFF"/>
              </a:buClr>
            </a:pPr>
            <a:r>
              <a:rPr lang="en-US" sz="1600" b="1" smtClean="0"/>
              <a:t>	</a:t>
            </a:r>
          </a:p>
        </p:txBody>
      </p:sp>
      <p:sp>
        <p:nvSpPr>
          <p:cNvPr id="51205" name="Text Box 4"/>
          <p:cNvSpPr txBox="1">
            <a:spLocks noChangeArrowheads="1"/>
          </p:cNvSpPr>
          <p:nvPr/>
        </p:nvSpPr>
        <p:spPr bwMode="auto">
          <a:xfrm>
            <a:off x="674688" y="4321175"/>
            <a:ext cx="5875337" cy="3395663"/>
          </a:xfrm>
          <a:prstGeom prst="rect">
            <a:avLst/>
          </a:prstGeom>
          <a:noFill/>
          <a:ln w="12700">
            <a:noFill/>
            <a:miter lim="800000"/>
            <a:headEnd type="none" w="sm" len="sm"/>
            <a:tailEnd type="none" w="sm" len="sm"/>
          </a:ln>
        </p:spPr>
        <p:txBody>
          <a:bodyPr lIns="93177" tIns="46589" rIns="93177" bIns="46589">
            <a:spAutoFit/>
          </a:bodyPr>
          <a:lstStyle/>
          <a:p>
            <a:pPr defTabSz="925513" eaLnBrk="0" hangingPunct="0">
              <a:spcBef>
                <a:spcPct val="30000"/>
              </a:spcBef>
              <a:buClr>
                <a:srgbClr val="00CCFF"/>
              </a:buClr>
            </a:pPr>
            <a:r>
              <a:rPr lang="en-US" sz="1600" b="1">
                <a:latin typeface="Tahoma" pitchFamily="-64" charset="0"/>
                <a:ea typeface="ＭＳ Ｐゴシック" pitchFamily="-64" charset="-128"/>
              </a:rPr>
              <a:t>This is a listing of the approach and landing accidents for commercial jets  in 2010</a:t>
            </a: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r>
              <a:rPr lang="en-US" sz="1600" b="1">
                <a:latin typeface="Tahoma" pitchFamily="-64" charset="0"/>
                <a:ea typeface="ＭＳ Ｐゴシック" pitchFamily="-64" charset="-128"/>
              </a:rPr>
              <a:t>It is a very bad year for ALA.  Normally 50 to 60%.  This year is 80%.</a:t>
            </a: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7BBDEC7-BCB3-4ABB-AA76-53C941F8DAF4}" type="slidenum">
              <a:rPr lang="en-US" smtClean="0"/>
              <a:pPr/>
              <a:t>12</a:t>
            </a:fld>
            <a:endParaRPr lang="en-US" smtClean="0"/>
          </a:p>
        </p:txBody>
      </p:sp>
      <p:sp>
        <p:nvSpPr>
          <p:cNvPr id="52227" name="Rectangle 2"/>
          <p:cNvSpPr>
            <a:spLocks noChangeArrowheads="1" noTextEdit="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ln>
            <a:solidFill>
              <a:srgbClr val="000000"/>
            </a:solidFill>
          </a:ln>
        </p:spPr>
        <p:txBody>
          <a:bodyPr/>
          <a:lstStyle/>
          <a:p>
            <a:pPr defTabSz="925513">
              <a:buClr>
                <a:srgbClr val="00CCFF"/>
              </a:buClr>
            </a:pPr>
            <a:r>
              <a:rPr lang="en-US" sz="1600" b="1" smtClean="0">
                <a:latin typeface="Tahoma" pitchFamily="-64" charset="0"/>
                <a:ea typeface="ＭＳ Ｐゴシック" pitchFamily="-64" charset="-128"/>
              </a:rPr>
              <a:t>Hopefully our updated ALAR tool kit will be able to provide tools for organizations to reduce the risk in this area. </a:t>
            </a:r>
          </a:p>
          <a:p>
            <a:pPr defTabSz="925513">
              <a:buClr>
                <a:srgbClr val="00CCFF"/>
              </a:buClr>
            </a:pPr>
            <a:r>
              <a:rPr lang="en-US" sz="1600" b="1" smtClean="0">
                <a:latin typeface="Tahoma" pitchFamily="-64" charset="0"/>
                <a:ea typeface="ＭＳ Ｐゴシック" pitchFamily="-64" charset="-128"/>
              </a:rPr>
              <a:t>So far this year we have conducted workshops on the updated ALAR tool kit in Manila and Libya, and ones are scheduled in Singapore and Bangkok before the end of the year.</a:t>
            </a:r>
          </a:p>
          <a:p>
            <a:pPr defTabSz="925513">
              <a:buClr>
                <a:srgbClr val="00CCFF"/>
              </a:buClr>
            </a:pPr>
            <a:r>
              <a:rPr lang="en-US" sz="1600" b="1" smtClean="0">
                <a:latin typeface="Tahoma" pitchFamily="-64" charset="0"/>
                <a:ea typeface="ＭＳ Ｐゴシック" pitchFamily="-64" charset="-128"/>
              </a:rPr>
              <a:t>The reason – get this important information out to those who an use it to reduce risk – and not just pilots, but ATC, Airports, and Regulators.  </a:t>
            </a:r>
          </a:p>
          <a:p>
            <a:pPr defTabSz="925513" eaLnBrk="1" hangingPunct="1"/>
            <a:endParaRPr lang="en-US" sz="1600" b="1" smtClean="0"/>
          </a:p>
          <a:p>
            <a:pPr defTabSz="925513"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40345A0-D1D4-4253-B9C1-B1E8A288716D}" type="slidenum">
              <a:rPr lang="en-US" smtClean="0"/>
              <a:pPr/>
              <a:t>13</a:t>
            </a:fld>
            <a:endParaRPr lang="en-US" smtClean="0"/>
          </a:p>
        </p:txBody>
      </p:sp>
      <p:sp>
        <p:nvSpPr>
          <p:cNvPr id="53251" name="Rectangle 2"/>
          <p:cNvSpPr>
            <a:spLocks noRot="1" noChangeArrowheads="1" noTextEdit="1"/>
          </p:cNvSpPr>
          <p:nvPr>
            <p:ph type="sldImg"/>
          </p:nvPr>
        </p:nvSpPr>
        <p:spPr>
          <a:xfrm>
            <a:off x="1193800" y="660400"/>
            <a:ext cx="4635500" cy="3476625"/>
          </a:xfrm>
          <a:ln w="12700" cap="flat">
            <a:solidFill>
              <a:schemeClr val="tx1"/>
            </a:solidFill>
          </a:ln>
        </p:spPr>
      </p:sp>
      <p:sp>
        <p:nvSpPr>
          <p:cNvPr id="53252" name="Rectangle 3"/>
          <p:cNvSpPr>
            <a:spLocks noGrp="1" noChangeArrowheads="1"/>
          </p:cNvSpPr>
          <p:nvPr>
            <p:ph type="body" idx="1"/>
          </p:nvPr>
        </p:nvSpPr>
        <p:spPr>
          <a:xfrm>
            <a:off x="933450" y="4419600"/>
            <a:ext cx="5153025" cy="4189413"/>
          </a:xfrm>
          <a:noFill/>
          <a:ln/>
        </p:spPr>
        <p:txBody>
          <a:bodyPr lIns="93986" tIns="46993" rIns="93986" bIns="46993"/>
          <a:lstStyle/>
          <a:p>
            <a:pPr eaLnBrk="1" hangingPunct="1">
              <a:buClr>
                <a:srgbClr val="00CCFF"/>
              </a:buClr>
            </a:pPr>
            <a:endParaRPr lang="en-US" sz="1600" b="1" smtClean="0"/>
          </a:p>
          <a:p>
            <a:pPr eaLnBrk="1" hangingPunct="1">
              <a:buClr>
                <a:srgbClr val="00CCFF"/>
              </a:buClr>
            </a:pPr>
            <a:endParaRPr lang="en-US" sz="1600" b="1" smtClean="0"/>
          </a:p>
        </p:txBody>
      </p:sp>
      <p:sp>
        <p:nvSpPr>
          <p:cNvPr id="53253" name="Text Box 4"/>
          <p:cNvSpPr txBox="1">
            <a:spLocks noChangeArrowheads="1"/>
          </p:cNvSpPr>
          <p:nvPr/>
        </p:nvSpPr>
        <p:spPr bwMode="auto">
          <a:xfrm>
            <a:off x="839788" y="4462463"/>
            <a:ext cx="5400675" cy="4652962"/>
          </a:xfrm>
          <a:prstGeom prst="rect">
            <a:avLst/>
          </a:prstGeom>
          <a:noFill/>
          <a:ln w="12700">
            <a:noFill/>
            <a:miter lim="800000"/>
            <a:headEnd type="none" w="sm" len="sm"/>
            <a:tailEnd type="none" w="sm" len="sm"/>
          </a:ln>
        </p:spPr>
        <p:txBody>
          <a:bodyPr lIns="93164" tIns="46582" rIns="93164" bIns="46582">
            <a:spAutoFit/>
          </a:bodyPr>
          <a:lstStyle/>
          <a:p>
            <a:pPr defTabSz="925513" eaLnBrk="0" hangingPunct="0">
              <a:spcBef>
                <a:spcPct val="50000"/>
              </a:spcBef>
            </a:pPr>
            <a:r>
              <a:rPr lang="en-US" sz="1600" b="1">
                <a:latin typeface="Tahoma" pitchFamily="-64" charset="0"/>
                <a:ea typeface="ＭＳ Ｐゴシック" pitchFamily="-64" charset="-128"/>
              </a:rPr>
              <a:t>This is a listing of the CFIT accidents for eastern and western built commercial jets so far in 2010</a:t>
            </a: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ahoma" pitchFamily="-64" charset="0"/>
              <a:ea typeface="ＭＳ Ｐゴシック" pitchFamily="-64" charset="-128"/>
            </a:endParaRPr>
          </a:p>
          <a:p>
            <a:pPr defTabSz="925513" eaLnBrk="0" hangingPunct="0">
              <a:spcBef>
                <a:spcPct val="50000"/>
              </a:spcBef>
            </a:pPr>
            <a:endParaRPr lang="en-US" sz="1600" b="1">
              <a:latin typeface="Times New Roman" pitchFamily="18" charset="0"/>
              <a:ea typeface="ＭＳ Ｐゴシック" pitchFamily="-6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029A0F6-F8A7-47BB-9E86-D8D9C18CDEC1}" type="slidenum">
              <a:rPr lang="en-US" smtClean="0"/>
              <a:pPr/>
              <a:t>14</a:t>
            </a:fld>
            <a:endParaRPr lang="en-US" smtClean="0"/>
          </a:p>
        </p:txBody>
      </p:sp>
      <p:sp>
        <p:nvSpPr>
          <p:cNvPr id="54275" name="Rectangle 2"/>
          <p:cNvSpPr>
            <a:spLocks noChangeArrowheads="1" noTextEdit="1"/>
          </p:cNvSpPr>
          <p:nvPr>
            <p:ph type="sldImg"/>
          </p:nvPr>
        </p:nvSpPr>
        <p:spPr>
          <a:xfrm>
            <a:off x="1182688" y="696913"/>
            <a:ext cx="4656137" cy="3490912"/>
          </a:xfrm>
          <a:solidFill>
            <a:srgbClr val="FFFFFF"/>
          </a:solidFill>
          <a:ln/>
        </p:spPr>
      </p:sp>
      <p:sp>
        <p:nvSpPr>
          <p:cNvPr id="54276" name="Rectangle 3"/>
          <p:cNvSpPr>
            <a:spLocks noChangeArrowheads="1"/>
          </p:cNvSpPr>
          <p:nvPr>
            <p:ph type="body" idx="1"/>
          </p:nvPr>
        </p:nvSpPr>
        <p:spPr>
          <a:xfrm>
            <a:off x="449263" y="4421188"/>
            <a:ext cx="6316662" cy="4627562"/>
          </a:xfrm>
          <a:solidFill>
            <a:srgbClr val="FFFFFF"/>
          </a:solidFill>
          <a:ln>
            <a:solidFill>
              <a:srgbClr val="000000"/>
            </a:solidFill>
          </a:ln>
        </p:spPr>
        <p:txBody>
          <a:bodyPr/>
          <a:lstStyle/>
          <a:p>
            <a:pPr eaLnBrk="1" hangingPunct="1"/>
            <a:r>
              <a:rPr lang="en-US" sz="1600" b="1" smtClean="0">
                <a:latin typeface="Tahoma" pitchFamily="-64" charset="0"/>
                <a:ea typeface="ＭＳ Ｐゴシック" pitchFamily="-64" charset="-128"/>
              </a:rPr>
              <a:t>This is a graph of commercial jet CFIT accidents since 1998. </a:t>
            </a:r>
          </a:p>
          <a:p>
            <a:pPr eaLnBrk="1" hangingPunct="1"/>
            <a:r>
              <a:rPr lang="en-US" sz="1600" b="1" smtClean="0">
                <a:latin typeface="Tahoma" pitchFamily="-64" charset="0"/>
                <a:ea typeface="ＭＳ Ｐゴシック" pitchFamily="-64" charset="-128"/>
              </a:rPr>
              <a:t>You will note that 2004 was our first (and only) year ever with 0 commercial jet CFIT accidents</a:t>
            </a:r>
          </a:p>
          <a:p>
            <a:pPr eaLnBrk="1" hangingPunct="1"/>
            <a:r>
              <a:rPr lang="en-US" sz="1600" b="1" smtClean="0">
                <a:latin typeface="Tahoma" pitchFamily="-64" charset="0"/>
                <a:ea typeface="ＭＳ Ｐゴシック" pitchFamily="-64" charset="-128"/>
              </a:rPr>
              <a:t>The red line is a 5 year rolling average, and you can see that we are improving – but slowly.</a:t>
            </a:r>
          </a:p>
          <a:p>
            <a:pPr eaLnBrk="1" hangingPunct="1"/>
            <a:r>
              <a:rPr lang="en-US" sz="1600" b="1" smtClean="0">
                <a:latin typeface="Tahoma" pitchFamily="-64" charset="0"/>
                <a:ea typeface="ＭＳ Ｐゴシック" pitchFamily="-64" charset="-128"/>
              </a:rPr>
              <a:t>This chart highlights that sustaining low CFIT rates has been difficult for commercial jets.  </a:t>
            </a:r>
          </a:p>
          <a:p>
            <a:endParaRPr lang="en-US" smtClean="0"/>
          </a:p>
          <a:p>
            <a:endParaRPr lang="en-US" smtClean="0"/>
          </a:p>
          <a:p>
            <a:r>
              <a:rPr lang="en-US" sz="1600" b="1" smtClean="0">
                <a:latin typeface="Tahoma" pitchFamily="-64" charset="0"/>
                <a:cs typeface="Tahoma" pitchFamily="-64" charset="0"/>
              </a:rPr>
              <a:t>Of particular note is the commercial turboprop CFIT record:</a:t>
            </a:r>
          </a:p>
          <a:p>
            <a:pPr eaLnBrk="1" hangingPunct="1"/>
            <a:endParaRPr lang="en-US" smtClean="0">
              <a:ea typeface="ＭＳ Ｐゴシック" pitchFamily="-6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F94CC1E-1AD6-4A37-946C-94760B1A18D7}" type="slidenum">
              <a:rPr lang="en-US" smtClean="0"/>
              <a:pPr/>
              <a:t>15</a:t>
            </a:fld>
            <a:endParaRPr lang="en-US" smtClean="0"/>
          </a:p>
        </p:txBody>
      </p:sp>
      <p:sp>
        <p:nvSpPr>
          <p:cNvPr id="55299" name="Rectangle 2"/>
          <p:cNvSpPr>
            <a:spLocks noRot="1" noChangeArrowheads="1" noTextEdit="1"/>
          </p:cNvSpPr>
          <p:nvPr>
            <p:ph type="sldImg"/>
          </p:nvPr>
        </p:nvSpPr>
        <p:spPr>
          <a:xfrm>
            <a:off x="1193800" y="704850"/>
            <a:ext cx="4637088" cy="3478213"/>
          </a:xfrm>
          <a:ln w="12700" cap="flat">
            <a:solidFill>
              <a:schemeClr val="tx1"/>
            </a:solidFill>
          </a:ln>
        </p:spPr>
      </p:sp>
      <p:sp>
        <p:nvSpPr>
          <p:cNvPr id="55300" name="Rectangle 3"/>
          <p:cNvSpPr>
            <a:spLocks noGrp="1" noChangeArrowheads="1"/>
          </p:cNvSpPr>
          <p:nvPr>
            <p:ph type="body" idx="1"/>
          </p:nvPr>
        </p:nvSpPr>
        <p:spPr>
          <a:xfrm>
            <a:off x="468313" y="4424363"/>
            <a:ext cx="6102350" cy="4189412"/>
          </a:xfrm>
          <a:noFill/>
          <a:ln/>
        </p:spPr>
        <p:txBody>
          <a:bodyPr lIns="93991" tIns="46995" rIns="93991" bIns="46995"/>
          <a:lstStyle/>
          <a:p>
            <a:pPr defTabSz="1012825" eaLnBrk="1" hangingPunct="1">
              <a:buClr>
                <a:srgbClr val="00CCFF"/>
              </a:buClr>
            </a:pPr>
            <a:r>
              <a:rPr lang="en-US" sz="1600" b="1" smtClean="0">
                <a:latin typeface="Tahoma" pitchFamily="-64" charset="0"/>
              </a:rPr>
              <a:t>In 2006 loss of control accidents took over from CFIT as the leading killer in commercial aviation. – and unfortunately they are lengthening their lead.</a:t>
            </a:r>
          </a:p>
          <a:p>
            <a:pPr defTabSz="1012825" eaLnBrk="1" hangingPunct="1">
              <a:buClr>
                <a:srgbClr val="00CCFF"/>
              </a:buClr>
            </a:pPr>
            <a:endParaRPr lang="en-US" sz="1600" b="1" smtClean="0">
              <a:latin typeface="Tahoma" pitchFamily="-64" charset="0"/>
            </a:endParaRPr>
          </a:p>
          <a:p>
            <a:pPr defTabSz="1012825" eaLnBrk="1" hangingPunct="1">
              <a:buClr>
                <a:srgbClr val="00CCFF"/>
              </a:buClr>
            </a:pPr>
            <a:r>
              <a:rPr lang="en-US" sz="1600" b="1" smtClean="0">
                <a:latin typeface="Tahoma" pitchFamily="-64" charset="0"/>
              </a:rPr>
              <a:t>This is a list of the loss of control accidents up to 1 November of this year.</a:t>
            </a:r>
          </a:p>
          <a:p>
            <a:pPr defTabSz="1012825" eaLnBrk="1" hangingPunct="1">
              <a:buClr>
                <a:srgbClr val="00CCFF"/>
              </a:buClr>
            </a:pPr>
            <a:r>
              <a:rPr lang="en-US" sz="1600" b="1" smtClean="0">
                <a:latin typeface="Tahoma" pitchFamily="-64" charset="0"/>
              </a:rPr>
              <a:t>   </a:t>
            </a: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r>
              <a:rPr lang="en-US" sz="1600" b="1" smtClean="0">
                <a:latin typeface="Tahoma" pitchFamily="-64" charset="0"/>
              </a:rPr>
              <a:t> </a:t>
            </a: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latin typeface="Tahoma" pitchFamily="-64" charset="0"/>
            </a:endParaRPr>
          </a:p>
          <a:p>
            <a:pPr defTabSz="1012825" eaLnBrk="1" hangingPunct="1">
              <a:buClr>
                <a:srgbClr val="00CCFF"/>
              </a:buClr>
            </a:pPr>
            <a:endParaRPr lang="en-US" sz="1600"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9BE5813-9B97-4E81-A227-8B2369FDD30B}" type="slidenum">
              <a:rPr lang="en-US" smtClean="0"/>
              <a:pPr/>
              <a:t>16</a:t>
            </a:fld>
            <a:endParaRPr lang="en-US" smtClean="0"/>
          </a:p>
        </p:txBody>
      </p:sp>
      <p:sp>
        <p:nvSpPr>
          <p:cNvPr id="56323" name="Rectangle 2"/>
          <p:cNvSpPr>
            <a:spLocks noChangeArrowheads="1" noTextEdit="1"/>
          </p:cNvSpPr>
          <p:nvPr>
            <p:ph type="sldImg"/>
          </p:nvPr>
        </p:nvSpPr>
        <p:spPr>
          <a:xfrm>
            <a:off x="1208088" y="735013"/>
            <a:ext cx="4605337" cy="3452812"/>
          </a:xfrm>
          <a:ln w="12700" cap="flat">
            <a:solidFill>
              <a:schemeClr val="tx1"/>
            </a:solidFill>
          </a:ln>
        </p:spPr>
      </p:sp>
      <p:sp>
        <p:nvSpPr>
          <p:cNvPr id="56324" name="Rectangle 3"/>
          <p:cNvSpPr>
            <a:spLocks noGrp="1" noChangeArrowheads="1"/>
          </p:cNvSpPr>
          <p:nvPr>
            <p:ph type="body" idx="1"/>
          </p:nvPr>
        </p:nvSpPr>
        <p:spPr>
          <a:xfrm>
            <a:off x="933450" y="4414838"/>
            <a:ext cx="5316538" cy="4189412"/>
          </a:xfrm>
          <a:noFill/>
          <a:ln/>
        </p:spPr>
        <p:txBody>
          <a:bodyPr lIns="97251" tIns="50245" rIns="97251" bIns="50245"/>
          <a:lstStyle/>
          <a:p>
            <a:pPr eaLnBrk="1" hangingPunct="1">
              <a:buClr>
                <a:srgbClr val="00CCFF"/>
              </a:buClr>
            </a:pPr>
            <a:endParaRPr lang="en-US" sz="1600" b="1" smtClean="0"/>
          </a:p>
          <a:p>
            <a:pPr eaLnBrk="1" hangingPunct="1">
              <a:buClr>
                <a:srgbClr val="00CCFF"/>
              </a:buClr>
            </a:pPr>
            <a:endParaRPr lang="en-US" sz="1600" b="1" smtClean="0"/>
          </a:p>
          <a:p>
            <a:pPr eaLnBrk="1" hangingPunct="1">
              <a:buClr>
                <a:srgbClr val="00CCFF"/>
              </a:buClr>
            </a:pPr>
            <a:endParaRPr lang="en-US" sz="1600" b="1" smtClean="0"/>
          </a:p>
        </p:txBody>
      </p:sp>
      <p:sp>
        <p:nvSpPr>
          <p:cNvPr id="56325" name="Text Box 4"/>
          <p:cNvSpPr txBox="1">
            <a:spLocks noChangeArrowheads="1"/>
          </p:cNvSpPr>
          <p:nvPr/>
        </p:nvSpPr>
        <p:spPr bwMode="auto">
          <a:xfrm>
            <a:off x="311150" y="4418013"/>
            <a:ext cx="6318250" cy="3443287"/>
          </a:xfrm>
          <a:prstGeom prst="rect">
            <a:avLst/>
          </a:prstGeom>
          <a:noFill/>
          <a:ln w="12700">
            <a:noFill/>
            <a:miter lim="800000"/>
            <a:headEnd type="none" w="sm" len="sm"/>
            <a:tailEnd type="none" w="sm" len="sm"/>
          </a:ln>
        </p:spPr>
        <p:txBody>
          <a:bodyPr lIns="93189" tIns="46595" rIns="93189" bIns="46595">
            <a:spAutoFit/>
          </a:bodyPr>
          <a:lstStyle/>
          <a:p>
            <a:pPr defTabSz="928688">
              <a:spcBef>
                <a:spcPct val="30000"/>
              </a:spcBef>
              <a:buClr>
                <a:srgbClr val="00CCFF"/>
              </a:buClr>
            </a:pPr>
            <a:r>
              <a:rPr lang="en-US" sz="1600" b="1">
                <a:latin typeface="Tahoma" pitchFamily="-64" charset="0"/>
                <a:ea typeface="ＭＳ Ｐゴシック" pitchFamily="-64" charset="-128"/>
              </a:rPr>
              <a:t>Here are the last 12 years of loss of control accidents</a:t>
            </a:r>
          </a:p>
          <a:p>
            <a:pPr defTabSz="928688">
              <a:spcBef>
                <a:spcPct val="30000"/>
              </a:spcBef>
              <a:buClr>
                <a:srgbClr val="00CCFF"/>
              </a:buClr>
            </a:pPr>
            <a:r>
              <a:rPr lang="en-US" sz="1600" b="1">
                <a:latin typeface="Tahoma" pitchFamily="-64" charset="0"/>
                <a:ea typeface="ＭＳ Ｐゴシック" pitchFamily="-64" charset="-128"/>
              </a:rPr>
              <a:t>You can see there is not a consistent pattern over this time period – but we have never had a year with 0.</a:t>
            </a:r>
          </a:p>
          <a:p>
            <a:pPr defTabSz="928688">
              <a:spcBef>
                <a:spcPct val="30000"/>
              </a:spcBef>
              <a:buClr>
                <a:srgbClr val="00CCFF"/>
              </a:buClr>
            </a:pPr>
            <a:endParaRPr lang="en-US" sz="1600" b="1">
              <a:latin typeface="Tahoma" pitchFamily="-64" charset="0"/>
              <a:ea typeface="ＭＳ Ｐゴシック" pitchFamily="-64" charset="-128"/>
            </a:endParaRPr>
          </a:p>
          <a:p>
            <a:pPr defTabSz="928688">
              <a:spcBef>
                <a:spcPct val="30000"/>
              </a:spcBef>
              <a:buClr>
                <a:srgbClr val="00CCFF"/>
              </a:buClr>
            </a:pPr>
            <a:r>
              <a:rPr lang="en-US" sz="1600" b="1">
                <a:latin typeface="Tahoma" pitchFamily="-64" charset="0"/>
                <a:ea typeface="ＭＳ Ｐゴシック" pitchFamily="-64" charset="-128"/>
              </a:rPr>
              <a:t>And of course the bad news is that almost every LOC accident, like CFIT, is not survivable – so the fatality numbers are big</a:t>
            </a:r>
          </a:p>
          <a:p>
            <a:pPr defTabSz="928688">
              <a:spcBef>
                <a:spcPct val="30000"/>
              </a:spcBef>
              <a:buClr>
                <a:srgbClr val="00CCFF"/>
              </a:buClr>
            </a:pPr>
            <a:endParaRPr lang="en-US" sz="1600" b="1">
              <a:latin typeface="Tahoma" pitchFamily="-64" charset="0"/>
              <a:ea typeface="ＭＳ Ｐゴシック" pitchFamily="-64" charset="-128"/>
            </a:endParaRPr>
          </a:p>
          <a:p>
            <a:pPr defTabSz="928688">
              <a:spcBef>
                <a:spcPct val="30000"/>
              </a:spcBef>
              <a:buClr>
                <a:srgbClr val="00CCFF"/>
              </a:buClr>
            </a:pPr>
            <a:endParaRPr lang="en-US" sz="1600" b="1">
              <a:latin typeface="Tahoma" pitchFamily="-64" charset="0"/>
              <a:ea typeface="ＭＳ Ｐゴシック" pitchFamily="-64" charset="-128"/>
            </a:endParaRPr>
          </a:p>
          <a:p>
            <a:pPr defTabSz="928688">
              <a:spcBef>
                <a:spcPct val="50000"/>
              </a:spcBef>
            </a:pPr>
            <a:endParaRPr lang="en-US" sz="3300" b="1">
              <a:solidFill>
                <a:srgbClr val="FFFF00"/>
              </a:solidFill>
              <a:latin typeface="Tahoma" pitchFamily="-64" charset="0"/>
              <a:ea typeface="ＭＳ Ｐゴシック" pitchFamily="-6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249C91AA-C02E-4FA8-8B73-3BE5318EFC3A}" type="slidenum">
              <a:rPr lang="en-US" smtClean="0"/>
              <a:pPr/>
              <a:t>17</a:t>
            </a:fld>
            <a:endParaRPr lang="en-US" smtClean="0"/>
          </a:p>
        </p:txBody>
      </p:sp>
      <p:sp>
        <p:nvSpPr>
          <p:cNvPr id="57347" name="Rectangle 2"/>
          <p:cNvSpPr>
            <a:spLocks noChangeArrowheads="1" noTextEdit="1"/>
          </p:cNvSpPr>
          <p:nvPr>
            <p:ph type="sldImg"/>
          </p:nvPr>
        </p:nvSpPr>
        <p:spPr>
          <a:xfrm>
            <a:off x="1209675" y="736600"/>
            <a:ext cx="4600575" cy="3449638"/>
          </a:xfrm>
          <a:solidFill>
            <a:srgbClr val="FFFFFF"/>
          </a:solidFill>
          <a:ln/>
        </p:spPr>
      </p:sp>
      <p:sp>
        <p:nvSpPr>
          <p:cNvPr id="57348" name="Rectangle 3"/>
          <p:cNvSpPr>
            <a:spLocks noChangeArrowheads="1"/>
          </p:cNvSpPr>
          <p:nvPr>
            <p:ph type="body" idx="1"/>
          </p:nvPr>
        </p:nvSpPr>
        <p:spPr>
          <a:xfrm>
            <a:off x="312738" y="4348163"/>
            <a:ext cx="6551612" cy="4189412"/>
          </a:xfrm>
          <a:solidFill>
            <a:srgbClr val="FFFFFF"/>
          </a:solidFill>
          <a:ln/>
        </p:spPr>
        <p:txBody>
          <a:bodyPr/>
          <a:lstStyle/>
          <a:p>
            <a:pPr>
              <a:buClr>
                <a:srgbClr val="00CCFF"/>
              </a:buClr>
            </a:pPr>
            <a:r>
              <a:rPr lang="en-US" sz="1600" b="1" smtClean="0">
                <a:latin typeface="Tahoma" pitchFamily="-64" charset="0"/>
              </a:rPr>
              <a:t>The term for this type of accident – “loss of control” does not really describe many of the accidents themselves.</a:t>
            </a:r>
          </a:p>
          <a:p>
            <a:pPr>
              <a:buClr>
                <a:srgbClr val="00CCFF"/>
              </a:buClr>
            </a:pPr>
            <a:r>
              <a:rPr lang="en-US" sz="1600" b="1" smtClean="0"/>
              <a:t>  </a:t>
            </a:r>
            <a:r>
              <a:rPr lang="en-US" sz="1600" b="1" smtClean="0">
                <a:latin typeface="Tahoma" pitchFamily="-64" charset="0"/>
                <a:ea typeface="ＭＳ Ｐゴシック" pitchFamily="-64" charset="-128"/>
              </a:rPr>
              <a:t>Let me give you a definition of a LOC accident: </a:t>
            </a:r>
          </a:p>
          <a:p>
            <a:pPr>
              <a:buClr>
                <a:srgbClr val="00CCFF"/>
              </a:buClr>
            </a:pPr>
            <a:r>
              <a:rPr lang="en-US" sz="1600" b="1" smtClean="0">
                <a:latin typeface="Tahoma" pitchFamily="-64" charset="0"/>
                <a:ea typeface="ＭＳ Ｐゴシック" pitchFamily="-64" charset="-128"/>
              </a:rPr>
              <a:t>Definition:  </a:t>
            </a:r>
            <a:r>
              <a:rPr lang="en-US" altLang="ko-KR" sz="1600" b="1" smtClean="0">
                <a:latin typeface="Tahoma" pitchFamily="-64" charset="0"/>
                <a:ea typeface="굴림" charset="-127"/>
              </a:rPr>
              <a:t>A loss of control accident is an accident in which an aircraft is unintentionally flown into a position from which the crew is unable to recover due to either aircrew, aircraft, environmental, or a combination of these factors.</a:t>
            </a:r>
          </a:p>
          <a:p>
            <a:pPr>
              <a:buClr>
                <a:srgbClr val="00CCFF"/>
              </a:buClr>
            </a:pPr>
            <a:endParaRPr lang="en-US" sz="1600" b="1" smtClean="0">
              <a:latin typeface="Tahoma" pitchFamily="-64" charset="0"/>
              <a:ea typeface="ＭＳ Ｐゴシック" pitchFamily="-64" charset="-128"/>
            </a:endParaRPr>
          </a:p>
          <a:p>
            <a:pPr>
              <a:buClr>
                <a:srgbClr val="00CCFF"/>
              </a:buClr>
            </a:pPr>
            <a:r>
              <a:rPr lang="en-US" sz="1600" b="1" smtClean="0">
                <a:latin typeface="Tahoma" pitchFamily="-64" charset="0"/>
                <a:ea typeface="ＭＳ Ｐゴシック" pitchFamily="-64" charset="-128"/>
              </a:rPr>
              <a:t>About half of recent “loss of control” accidents (8 of 18 over the last 5 years) have been what is more accurately called “lack of control” accidents because the crews had full control of the aircraft at all times.</a:t>
            </a:r>
          </a:p>
          <a:p>
            <a:pPr>
              <a:buFont typeface="Symbol" pitchFamily="18" charset="2"/>
              <a:buNone/>
            </a:pPr>
            <a:endParaRPr lang="en-US" sz="1600" b="1" smtClean="0"/>
          </a:p>
          <a:p>
            <a:pPr>
              <a:buFont typeface="Symbol" pitchFamily="18" charset="2"/>
              <a:buNone/>
            </a:pPr>
            <a:endParaRPr lang="en-US" sz="16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D498FBC-FDEA-4DED-BE38-395F38165B22}" type="slidenum">
              <a:rPr lang="en-US" smtClean="0"/>
              <a:pPr/>
              <a:t>18</a:t>
            </a:fld>
            <a:endParaRPr lang="en-US" smtClean="0"/>
          </a:p>
        </p:txBody>
      </p:sp>
      <p:sp>
        <p:nvSpPr>
          <p:cNvPr id="58371" name="Rectangle 2"/>
          <p:cNvSpPr>
            <a:spLocks noRot="1" noChangeArrowheads="1" noTextEdit="1"/>
          </p:cNvSpPr>
          <p:nvPr>
            <p:ph type="sldImg"/>
          </p:nvPr>
        </p:nvSpPr>
        <p:spPr>
          <a:xfrm>
            <a:off x="1193800" y="703263"/>
            <a:ext cx="4637088" cy="3478212"/>
          </a:xfrm>
          <a:ln w="12700" cap="flat">
            <a:solidFill>
              <a:schemeClr val="tx1"/>
            </a:solidFill>
          </a:ln>
        </p:spPr>
      </p:sp>
      <p:sp>
        <p:nvSpPr>
          <p:cNvPr id="58372" name="Text Box 3"/>
          <p:cNvSpPr txBox="1">
            <a:spLocks noChangeArrowheads="1"/>
          </p:cNvSpPr>
          <p:nvPr/>
        </p:nvSpPr>
        <p:spPr bwMode="auto">
          <a:xfrm>
            <a:off x="592138" y="4560888"/>
            <a:ext cx="5746750" cy="1573212"/>
          </a:xfrm>
          <a:prstGeom prst="rect">
            <a:avLst/>
          </a:prstGeom>
          <a:noFill/>
          <a:ln w="12700">
            <a:noFill/>
            <a:miter lim="800000"/>
            <a:headEnd type="none" w="sm" len="sm"/>
            <a:tailEnd type="none" w="sm" len="sm"/>
          </a:ln>
        </p:spPr>
        <p:txBody>
          <a:bodyPr lIns="93159" tIns="46579" rIns="93159" bIns="46579">
            <a:spAutoFit/>
          </a:bodyPr>
          <a:lstStyle/>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r>
              <a:rPr lang="en-US" sz="1600" b="1">
                <a:latin typeface="Tahoma" pitchFamily="-64" charset="0"/>
                <a:ea typeface="ＭＳ Ｐゴシック" pitchFamily="-64" charset="-128"/>
              </a:rPr>
              <a:t> </a:t>
            </a: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p:txBody>
      </p:sp>
      <p:sp>
        <p:nvSpPr>
          <p:cNvPr id="58373" name="TextBox 4"/>
          <p:cNvSpPr txBox="1">
            <a:spLocks noChangeArrowheads="1"/>
          </p:cNvSpPr>
          <p:nvPr/>
        </p:nvSpPr>
        <p:spPr bwMode="auto">
          <a:xfrm>
            <a:off x="1092200" y="4424363"/>
            <a:ext cx="4991100" cy="2557462"/>
          </a:xfrm>
          <a:prstGeom prst="rect">
            <a:avLst/>
          </a:prstGeom>
          <a:noFill/>
          <a:ln w="9525">
            <a:noFill/>
            <a:miter lim="800000"/>
            <a:headEnd/>
            <a:tailEnd/>
          </a:ln>
        </p:spPr>
        <p:txBody>
          <a:bodyPr lIns="92409" tIns="46205" rIns="92409" bIns="46205">
            <a:spAutoFit/>
          </a:bodyPr>
          <a:lstStyle/>
          <a:p>
            <a:r>
              <a:rPr lang="en-US" sz="1600" b="1">
                <a:latin typeface="Tahoma" pitchFamily="-64" charset="0"/>
                <a:cs typeface="Tahoma" pitchFamily="-64" charset="0"/>
              </a:rPr>
              <a:t>Here are observations from many of the LOC accidents over the past several years</a:t>
            </a:r>
          </a:p>
          <a:p>
            <a:endParaRPr lang="en-US" sz="1600" b="1">
              <a:latin typeface="Tahoma" pitchFamily="-64" charset="0"/>
              <a:cs typeface="Tahoma" pitchFamily="-64" charset="0"/>
            </a:endParaRPr>
          </a:p>
          <a:p>
            <a:endParaRPr lang="en-US" sz="1600" b="1">
              <a:latin typeface="Tahoma" pitchFamily="-64" charset="0"/>
              <a:cs typeface="Tahoma" pitchFamily="-64" charset="0"/>
            </a:endParaRPr>
          </a:p>
          <a:p>
            <a:r>
              <a:rPr lang="en-US" sz="1600" b="1">
                <a:latin typeface="Tahoma" pitchFamily="-64" charset="0"/>
                <a:cs typeface="Tahoma" pitchFamily="-64" charset="0"/>
              </a:rPr>
              <a:t>You will hear much more about loss of control and how it is being addressed later in the seminar.</a:t>
            </a:r>
          </a:p>
          <a:p>
            <a:endParaRPr lang="en-US" sz="1600" b="1">
              <a:latin typeface="Tahoma" pitchFamily="-64" charset="0"/>
              <a:cs typeface="Tahoma" pitchFamily="-64" charset="0"/>
            </a:endParaRPr>
          </a:p>
          <a:p>
            <a:r>
              <a:rPr lang="en-US" sz="1600" b="1">
                <a:latin typeface="Tahoma" pitchFamily="-64" charset="0"/>
                <a:cs typeface="Tahoma" pitchFamily="-64" charset="0"/>
              </a:rPr>
              <a:t>Before we leave this year’s data, let me show you a very interesting set of data………..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34E12C-550C-45AF-8B30-6E54D1E16E32}" type="slidenum">
              <a:rPr lang="es-ES" smtClean="0"/>
              <a:pPr/>
              <a:t>19</a:t>
            </a:fld>
            <a:endParaRPr lang="es-ES" smtClean="0"/>
          </a:p>
        </p:txBody>
      </p:sp>
      <p:sp>
        <p:nvSpPr>
          <p:cNvPr id="59395" name="Rectangle 2"/>
          <p:cNvSpPr>
            <a:spLocks noChangeArrowheads="1" noTextEdit="1"/>
          </p:cNvSpPr>
          <p:nvPr>
            <p:ph type="sldImg"/>
          </p:nvPr>
        </p:nvSpPr>
        <p:spPr>
          <a:xfrm>
            <a:off x="1225550" y="758825"/>
            <a:ext cx="4568825" cy="3427413"/>
          </a:xfrm>
          <a:ln w="12700" cap="flat">
            <a:solidFill>
              <a:schemeClr val="tx1"/>
            </a:solidFill>
          </a:ln>
        </p:spPr>
      </p:sp>
      <p:sp>
        <p:nvSpPr>
          <p:cNvPr id="59396" name="Rectangle 3"/>
          <p:cNvSpPr>
            <a:spLocks noChangeArrowheads="1"/>
          </p:cNvSpPr>
          <p:nvPr>
            <p:ph type="body" idx="1"/>
          </p:nvPr>
        </p:nvSpPr>
        <p:spPr>
          <a:xfrm>
            <a:off x="701675" y="4414838"/>
            <a:ext cx="5822950" cy="4186237"/>
          </a:xfrm>
          <a:noFill/>
          <a:ln/>
        </p:spPr>
        <p:txBody>
          <a:bodyPr lIns="96348" tIns="49779" rIns="96348" bIns="49779"/>
          <a:lstStyle/>
          <a:p>
            <a:pPr defTabSz="1008063">
              <a:lnSpc>
                <a:spcPct val="90000"/>
              </a:lnSpc>
              <a:buClr>
                <a:srgbClr val="6699FF"/>
              </a:buClr>
            </a:pPr>
            <a:r>
              <a:rPr lang="en-US" sz="1600" b="1" smtClean="0">
                <a:latin typeface="Tahoma" pitchFamily="-64" charset="0"/>
              </a:rPr>
              <a:t>This shows the improvement in the hull loss accident rate we have made over the past 5 decades since the introduction of the jet airliner</a:t>
            </a:r>
          </a:p>
          <a:p>
            <a:pPr defTabSz="1008063">
              <a:lnSpc>
                <a:spcPct val="90000"/>
              </a:lnSpc>
              <a:buClr>
                <a:srgbClr val="6699FF"/>
              </a:buClr>
            </a:pPr>
            <a:endParaRPr lang="en-US" sz="1600" b="1" smtClean="0">
              <a:latin typeface="Tahoma" pitchFamily="-64" charset="0"/>
            </a:endParaRPr>
          </a:p>
          <a:p>
            <a:pPr defTabSz="1008063">
              <a:lnSpc>
                <a:spcPct val="90000"/>
              </a:lnSpc>
              <a:buClr>
                <a:srgbClr val="6699FF"/>
              </a:buClr>
            </a:pPr>
            <a:r>
              <a:rPr lang="en-US" sz="1600" b="1" smtClean="0">
                <a:latin typeface="Tahoma" pitchFamily="-64" charset="0"/>
              </a:rPr>
              <a:t>You can see we have maintained a steady decrease in the accident rate – an average improvement of 32% per decade</a:t>
            </a:r>
          </a:p>
          <a:p>
            <a:pPr defTabSz="1008063">
              <a:lnSpc>
                <a:spcPct val="90000"/>
              </a:lnSpc>
              <a:buClr>
                <a:srgbClr val="6699FF"/>
              </a:buClr>
            </a:pPr>
            <a:r>
              <a:rPr lang="en-US" sz="1600" b="1" smtClean="0">
                <a:latin typeface="Tahoma" pitchFamily="-64" charset="0"/>
              </a:rPr>
              <a:t>  </a:t>
            </a:r>
          </a:p>
          <a:p>
            <a:pPr defTabSz="1008063">
              <a:lnSpc>
                <a:spcPct val="90000"/>
              </a:lnSpc>
              <a:buClr>
                <a:srgbClr val="6699FF"/>
              </a:buClr>
            </a:pPr>
            <a:r>
              <a:rPr lang="en-US" sz="1600" b="1" smtClean="0">
                <a:latin typeface="Tahoma" pitchFamily="-64" charset="0"/>
              </a:rPr>
              <a:t>That means we have reduced the accident rate by an average of one third every 10 years  </a:t>
            </a:r>
          </a:p>
          <a:p>
            <a:pPr defTabSz="1008063">
              <a:lnSpc>
                <a:spcPct val="90000"/>
              </a:lnSpc>
              <a:buClr>
                <a:srgbClr val="6699FF"/>
              </a:buClr>
            </a:pPr>
            <a:endParaRPr lang="en-US" sz="1600" b="1" smtClean="0">
              <a:latin typeface="Tahoma" pitchFamily="-64" charset="0"/>
            </a:endParaRPr>
          </a:p>
          <a:p>
            <a:pPr defTabSz="1008063">
              <a:lnSpc>
                <a:spcPct val="90000"/>
              </a:lnSpc>
              <a:buClr>
                <a:srgbClr val="6699FF"/>
              </a:buClr>
            </a:pPr>
            <a:r>
              <a:rPr lang="en-US" sz="1600" b="1" smtClean="0">
                <a:latin typeface="Tahoma" pitchFamily="-64" charset="0"/>
              </a:rPr>
              <a:t>Even for an already safe system, that is an impressive accomplishment</a:t>
            </a:r>
          </a:p>
          <a:p>
            <a:pPr defTabSz="1008063">
              <a:lnSpc>
                <a:spcPct val="90000"/>
              </a:lnSpc>
              <a:buClr>
                <a:srgbClr val="6699FF"/>
              </a:buClr>
            </a:pPr>
            <a:endParaRPr lang="en-US" sz="1600" b="1" smtClean="0">
              <a:latin typeface="Tahoma" pitchFamily="-6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44B60D1-E644-4BB9-BA3E-6AECE7B957D3}" type="slidenum">
              <a:rPr lang="en-US" smtClean="0"/>
              <a:pPr/>
              <a:t>2</a:t>
            </a:fld>
            <a:endParaRPr lang="en-US" smtClean="0"/>
          </a:p>
        </p:txBody>
      </p:sp>
      <p:sp>
        <p:nvSpPr>
          <p:cNvPr id="41987" name="Rectangle 2"/>
          <p:cNvSpPr>
            <a:spLocks noRot="1" noChangeArrowheads="1" noTextEdit="1"/>
          </p:cNvSpPr>
          <p:nvPr>
            <p:ph type="sldImg"/>
          </p:nvPr>
        </p:nvSpPr>
        <p:spPr>
          <a:xfrm>
            <a:off x="1182688" y="696913"/>
            <a:ext cx="4656137" cy="3490912"/>
          </a:xfrm>
          <a:ln/>
        </p:spPr>
      </p:sp>
      <p:sp>
        <p:nvSpPr>
          <p:cNvPr id="41988" name="Rectangle 3"/>
          <p:cNvSpPr>
            <a:spLocks noGrp="1" noChangeArrowheads="1"/>
          </p:cNvSpPr>
          <p:nvPr>
            <p:ph type="body" idx="1"/>
          </p:nvPr>
        </p:nvSpPr>
        <p:spPr>
          <a:xfrm>
            <a:off x="0" y="4186238"/>
            <a:ext cx="6837363" cy="5119687"/>
          </a:xfrm>
          <a:noFill/>
          <a:ln/>
        </p:spPr>
        <p:txBody>
          <a:bodyPr lIns="93168" tIns="46583" rIns="93168" bIns="46583"/>
          <a:lstStyle/>
          <a:p>
            <a:pPr defTabSz="1012825" eaLnBrk="1" hangingPunct="1">
              <a:lnSpc>
                <a:spcPct val="90000"/>
              </a:lnSpc>
            </a:pPr>
            <a:r>
              <a:rPr lang="en-US" sz="1600" b="1" smtClean="0">
                <a:latin typeface="Tahoma" pitchFamily="-64" charset="0"/>
              </a:rPr>
              <a:t>As a starting point, this is what the commercial and corporate aircraft fleets look like in 2010</a:t>
            </a:r>
          </a:p>
          <a:p>
            <a:pPr defTabSz="1012825" eaLnBrk="1" hangingPunct="1">
              <a:lnSpc>
                <a:spcPct val="90000"/>
              </a:lnSpc>
            </a:pPr>
            <a:r>
              <a:rPr lang="en-US" sz="1600" b="1" smtClean="0">
                <a:latin typeface="Tahoma" pitchFamily="-64" charset="0"/>
              </a:rPr>
              <a:t>As you can see, approximately 6% of the turbojet fleet is Eastern built  while 20% of the turboprop fleet is Eastern built</a:t>
            </a:r>
          </a:p>
          <a:p>
            <a:pPr defTabSz="1012825" eaLnBrk="1" hangingPunct="1">
              <a:lnSpc>
                <a:spcPct val="90000"/>
              </a:lnSpc>
            </a:pPr>
            <a:endParaRPr lang="en-US" sz="1600" b="1" smtClean="0">
              <a:latin typeface="Tahoma" pitchFamily="-64" charset="0"/>
            </a:endParaRPr>
          </a:p>
          <a:p>
            <a:pPr defTabSz="1012825" eaLnBrk="1" hangingPunct="1">
              <a:lnSpc>
                <a:spcPct val="90000"/>
              </a:lnSpc>
            </a:pPr>
            <a:r>
              <a:rPr lang="en-US" sz="1600" b="1" smtClean="0">
                <a:latin typeface="Tahoma" pitchFamily="-64" charset="0"/>
              </a:rPr>
              <a:t>The Commercial turbojet numbers grew  about 2% from 2009</a:t>
            </a:r>
          </a:p>
          <a:p>
            <a:pPr defTabSz="1012825" eaLnBrk="1" hangingPunct="1">
              <a:lnSpc>
                <a:spcPct val="90000"/>
              </a:lnSpc>
            </a:pPr>
            <a:r>
              <a:rPr lang="en-US" sz="1600" b="1" smtClean="0">
                <a:latin typeface="Tahoma" pitchFamily="-64" charset="0"/>
              </a:rPr>
              <a:t>The commercial turboprop numbers grew for the first time in several years---almost 2%</a:t>
            </a:r>
          </a:p>
          <a:p>
            <a:pPr defTabSz="1012825" eaLnBrk="1" hangingPunct="1">
              <a:lnSpc>
                <a:spcPct val="90000"/>
              </a:lnSpc>
            </a:pPr>
            <a:r>
              <a:rPr lang="en-US" sz="1600" b="1" smtClean="0">
                <a:latin typeface="Tahoma" pitchFamily="-64" charset="0"/>
              </a:rPr>
              <a:t>And the business jet numbers grew approximately 4%</a:t>
            </a:r>
            <a:br>
              <a:rPr lang="en-US" sz="1600" b="1" smtClean="0">
                <a:latin typeface="Tahoma" pitchFamily="-64" charset="0"/>
              </a:rPr>
            </a:br>
            <a:endParaRPr lang="en-US" sz="1600" b="1" smtClean="0">
              <a:latin typeface="Tahoma" pitchFamily="-64" charset="0"/>
            </a:endParaRPr>
          </a:p>
          <a:p>
            <a:pPr defTabSz="1012825" eaLnBrk="1" hangingPunct="1">
              <a:lnSpc>
                <a:spcPct val="90000"/>
              </a:lnSpc>
            </a:pPr>
            <a:r>
              <a:rPr lang="en-US" sz="1600" b="1" smtClean="0">
                <a:latin typeface="Tahoma" pitchFamily="-64" charset="0"/>
              </a:rPr>
              <a:t>These numbers reflect the total fleets.  The active fleets, the aircraft actually in service, are somewhat smaller:  </a:t>
            </a:r>
            <a:br>
              <a:rPr lang="en-US" sz="1600" b="1" smtClean="0">
                <a:latin typeface="Tahoma" pitchFamily="-64" charset="0"/>
              </a:rPr>
            </a:br>
            <a:endParaRPr lang="en-US" sz="1600" b="1" smtClean="0">
              <a:latin typeface="Tahoma" pitchFamily="-64" charset="0"/>
            </a:endParaRPr>
          </a:p>
          <a:p>
            <a:pPr defTabSz="1012825" eaLnBrk="1" hangingPunct="1">
              <a:lnSpc>
                <a:spcPct val="90000"/>
              </a:lnSpc>
            </a:pPr>
            <a:r>
              <a:rPr lang="en-US" sz="1600" b="1" smtClean="0">
                <a:latin typeface="Tahoma" pitchFamily="-64" charset="0"/>
              </a:rPr>
              <a:t>About 9% of the turbojet fleet is inactive – and growing </a:t>
            </a:r>
          </a:p>
          <a:p>
            <a:pPr defTabSz="1012825" eaLnBrk="1" hangingPunct="1">
              <a:lnSpc>
                <a:spcPct val="90000"/>
              </a:lnSpc>
            </a:pPr>
            <a:r>
              <a:rPr lang="en-US" sz="1600" b="1" smtClean="0">
                <a:latin typeface="Tahoma" pitchFamily="-64" charset="0"/>
              </a:rPr>
              <a:t>While about 14% of the turboprop fleet is inactive</a:t>
            </a:r>
          </a:p>
          <a:p>
            <a:pPr defTabSz="1012825" eaLnBrk="1" hangingPunct="1">
              <a:lnSpc>
                <a:spcPct val="90000"/>
              </a:lnSpc>
            </a:pPr>
            <a:r>
              <a:rPr lang="en-US" sz="1600" b="1" smtClean="0">
                <a:latin typeface="Tahoma" pitchFamily="-64" charset="0"/>
              </a:rPr>
              <a:t>4% of the business jet fleet was inactive </a:t>
            </a:r>
          </a:p>
          <a:p>
            <a:pPr defTabSz="1012825" eaLnBrk="1" hangingPunct="1">
              <a:lnSpc>
                <a:spcPct val="90000"/>
              </a:lnSpc>
            </a:pPr>
            <a:endParaRPr lang="en-US" sz="1600" b="1" smtClean="0">
              <a:latin typeface="Tahoma" pitchFamily="-64" charset="0"/>
            </a:endParaRPr>
          </a:p>
          <a:p>
            <a:pPr defTabSz="1012825" eaLnBrk="1" hangingPunct="1">
              <a:lnSpc>
                <a:spcPct val="90000"/>
              </a:lnSpc>
            </a:pPr>
            <a:r>
              <a:rPr lang="en-US" sz="1600" b="1" smtClean="0">
                <a:latin typeface="Tahoma" pitchFamily="-64" charset="0"/>
              </a:rPr>
              <a:t>Before we look at this year’s record, let’s look back one year….</a:t>
            </a:r>
          </a:p>
          <a:p>
            <a:pPr defTabSz="1012825" eaLnBrk="1" hangingPunct="1">
              <a:lnSpc>
                <a:spcPct val="90000"/>
              </a:lnSpc>
            </a:pPr>
            <a:endParaRPr lang="en-US" sz="1600" b="1" smtClean="0">
              <a:latin typeface="Tahoma" pitchFamily="-64" charset="0"/>
            </a:endParaRPr>
          </a:p>
          <a:p>
            <a:pPr defTabSz="1012825" eaLnBrk="1" hangingPunct="1">
              <a:lnSpc>
                <a:spcPct val="90000"/>
              </a:lnSpc>
            </a:pPr>
            <a:endParaRPr lang="en-US" sz="1600" b="1" smtClean="0">
              <a:latin typeface="Tahoma" pitchFamily="-64" charset="0"/>
            </a:endParaRPr>
          </a:p>
          <a:p>
            <a:pPr defTabSz="1012825" eaLnBrk="1" hangingPunct="1">
              <a:lnSpc>
                <a:spcPct val="90000"/>
              </a:lnSpc>
            </a:pPr>
            <a:endParaRPr lang="en-US" sz="1400" b="1" smtClean="0">
              <a:latin typeface="Tahoma" pitchFamily="-64" charset="0"/>
            </a:endParaRPr>
          </a:p>
          <a:p>
            <a:pPr defTabSz="1012825" eaLnBrk="1" hangingPunct="1">
              <a:lnSpc>
                <a:spcPct val="90000"/>
              </a:lnSpc>
            </a:pPr>
            <a:endParaRPr lang="en-US" sz="1400" b="1" smtClean="0">
              <a:latin typeface="Tahoma" pitchFamily="-64" charset="0"/>
            </a:endParaRPr>
          </a:p>
          <a:p>
            <a:pPr defTabSz="1012825" eaLnBrk="1" hangingPunct="1">
              <a:lnSpc>
                <a:spcPct val="90000"/>
              </a:lnSpc>
            </a:pPr>
            <a:endParaRPr lang="en-US" sz="1400" b="1" smtClean="0">
              <a:latin typeface="Tahoma" pitchFamily="-64" charset="0"/>
            </a:endParaRPr>
          </a:p>
          <a:p>
            <a:pPr defTabSz="1012825" eaLnBrk="1" hangingPunct="1">
              <a:lnSpc>
                <a:spcPct val="90000"/>
              </a:lnSpc>
            </a:pPr>
            <a:endParaRPr lang="en-US" sz="1400" b="1" smtClean="0">
              <a:latin typeface="Tahoma" pitchFamily="-64" charset="0"/>
            </a:endParaRPr>
          </a:p>
          <a:p>
            <a:pPr defTabSz="1012825" eaLnBrk="1" hangingPunct="1">
              <a:lnSpc>
                <a:spcPct val="90000"/>
              </a:lnSpc>
            </a:pPr>
            <a:endParaRPr lang="en-US" b="1" smtClean="0">
              <a:latin typeface="Tahoma" pitchFamily="-64" charset="0"/>
            </a:endParaRPr>
          </a:p>
          <a:p>
            <a:pPr defTabSz="1012825" eaLnBrk="1" hangingPunct="1">
              <a:lnSpc>
                <a:spcPct val="90000"/>
              </a:lnSpc>
            </a:pPr>
            <a:endParaRPr lang="en-US" b="1" smtClean="0">
              <a:latin typeface="Tahoma" pitchFamily="-6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0DDD047-1FD8-4D39-B953-8ECE4B7BDA0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89EC37D-51A4-4554-A884-7B929050E540}" type="slidenum">
              <a:rPr lang="en-US" smtClean="0"/>
              <a:pPr/>
              <a:t>21</a:t>
            </a:fld>
            <a:endParaRPr lang="en-US" smtClean="0"/>
          </a:p>
        </p:txBody>
      </p:sp>
      <p:sp>
        <p:nvSpPr>
          <p:cNvPr id="61443" name="Rectangle 2"/>
          <p:cNvSpPr>
            <a:spLocks noRot="1" noChangeArrowheads="1" noTextEdit="1"/>
          </p:cNvSpPr>
          <p:nvPr>
            <p:ph type="sldImg"/>
          </p:nvPr>
        </p:nvSpPr>
        <p:spPr>
          <a:xfrm>
            <a:off x="1184275" y="695325"/>
            <a:ext cx="4656138" cy="3490913"/>
          </a:xfrm>
          <a:ln w="12700" cap="flat">
            <a:solidFill>
              <a:schemeClr val="tx1"/>
            </a:solidFill>
          </a:ln>
        </p:spPr>
      </p:sp>
      <p:sp>
        <p:nvSpPr>
          <p:cNvPr id="61444" name="Rectangle 3"/>
          <p:cNvSpPr>
            <a:spLocks noGrp="1" noChangeArrowheads="1"/>
          </p:cNvSpPr>
          <p:nvPr>
            <p:ph type="body" idx="1"/>
          </p:nvPr>
        </p:nvSpPr>
        <p:spPr>
          <a:xfrm>
            <a:off x="933450" y="4414838"/>
            <a:ext cx="5151438" cy="4192587"/>
          </a:xfrm>
          <a:noFill/>
          <a:ln/>
        </p:spPr>
        <p:txBody>
          <a:bodyPr lIns="96326" tIns="49768" rIns="96326" bIns="49768"/>
          <a:lstStyle/>
          <a:p>
            <a:pPr eaLnBrk="1" hangingPunct="1">
              <a:buClr>
                <a:srgbClr val="00CCFF"/>
              </a:buClr>
            </a:pPr>
            <a:endParaRPr lang="en-US" sz="1600" b="1" smtClean="0"/>
          </a:p>
          <a:p>
            <a:pPr eaLnBrk="1" hangingPunct="1">
              <a:buClr>
                <a:srgbClr val="00CCFF"/>
              </a:buClr>
            </a:pPr>
            <a:endParaRPr lang="en-US" sz="1600" b="1" smtClean="0"/>
          </a:p>
        </p:txBody>
      </p:sp>
      <p:sp>
        <p:nvSpPr>
          <p:cNvPr id="61445" name="Text Box 4"/>
          <p:cNvSpPr txBox="1">
            <a:spLocks noChangeArrowheads="1"/>
          </p:cNvSpPr>
          <p:nvPr/>
        </p:nvSpPr>
        <p:spPr bwMode="auto">
          <a:xfrm>
            <a:off x="701675" y="4195763"/>
            <a:ext cx="5927725" cy="5021262"/>
          </a:xfrm>
          <a:prstGeom prst="rect">
            <a:avLst/>
          </a:prstGeom>
          <a:noFill/>
          <a:ln w="12700">
            <a:noFill/>
            <a:miter lim="800000"/>
            <a:headEnd type="none" w="sm" len="sm"/>
            <a:tailEnd type="none" w="sm" len="sm"/>
          </a:ln>
        </p:spPr>
        <p:txBody>
          <a:bodyPr lIns="92303" tIns="46151" rIns="92303" bIns="46151">
            <a:spAutoFit/>
          </a:bodyPr>
          <a:lstStyle/>
          <a:p>
            <a:pPr defTabSz="922338" eaLnBrk="0" hangingPunct="0">
              <a:spcBef>
                <a:spcPct val="30000"/>
              </a:spcBef>
              <a:buClr>
                <a:srgbClr val="00CCFF"/>
              </a:buClr>
            </a:pPr>
            <a:r>
              <a:rPr lang="en-US" sz="1600" b="1">
                <a:latin typeface="Tahoma" pitchFamily="-64" charset="0"/>
                <a:ea typeface="ＭＳ Ｐゴシック" pitchFamily="-64" charset="-128"/>
              </a:rPr>
              <a:t>This chart shows both the major accident rate in accidents per one million departures and the 5 year running average of that rate for commercial jets</a:t>
            </a:r>
          </a:p>
          <a:p>
            <a:pPr defTabSz="922338" eaLnBrk="0" hangingPunct="0">
              <a:spcBef>
                <a:spcPct val="30000"/>
              </a:spcBef>
              <a:buClr>
                <a:srgbClr val="00CCFF"/>
              </a:buClr>
            </a:pPr>
            <a:endParaRPr lang="en-US" sz="1600" b="1">
              <a:latin typeface="Tahoma" pitchFamily="-64" charset="0"/>
              <a:ea typeface="ＭＳ Ｐゴシック" pitchFamily="-64" charset="-128"/>
            </a:endParaRPr>
          </a:p>
          <a:p>
            <a:pPr defTabSz="922338" eaLnBrk="0" hangingPunct="0">
              <a:spcBef>
                <a:spcPct val="30000"/>
              </a:spcBef>
              <a:buClr>
                <a:srgbClr val="00CCFF"/>
              </a:buClr>
            </a:pPr>
            <a:r>
              <a:rPr lang="en-US" sz="1600" b="1">
                <a:latin typeface="Tahoma" pitchFamily="-64" charset="0"/>
                <a:ea typeface="ＭＳ Ｐゴシック" pitchFamily="-64" charset="-128"/>
              </a:rPr>
              <a:t>Again, this chart is only for Western built aircraft since it involves rates</a:t>
            </a:r>
          </a:p>
          <a:p>
            <a:pPr defTabSz="922338" eaLnBrk="0" hangingPunct="0">
              <a:spcBef>
                <a:spcPct val="30000"/>
              </a:spcBef>
              <a:buClr>
                <a:srgbClr val="00CCFF"/>
              </a:buClr>
            </a:pPr>
            <a:endParaRPr lang="en-US" sz="1600" b="1">
              <a:latin typeface="Tahoma" pitchFamily="-64" charset="0"/>
              <a:ea typeface="ＭＳ Ｐゴシック" pitchFamily="-64" charset="-128"/>
            </a:endParaRPr>
          </a:p>
          <a:p>
            <a:pPr defTabSz="922338" eaLnBrk="0" hangingPunct="0">
              <a:spcBef>
                <a:spcPct val="30000"/>
              </a:spcBef>
              <a:buClr>
                <a:srgbClr val="00CCFF"/>
              </a:buClr>
            </a:pPr>
            <a:r>
              <a:rPr lang="en-US" sz="1600" b="1">
                <a:latin typeface="Tahoma" pitchFamily="-64" charset="0"/>
                <a:ea typeface="ＭＳ Ｐゴシック" pitchFamily="-64" charset="-128"/>
              </a:rPr>
              <a:t>As you can see, the decreasing trend has leveled off.</a:t>
            </a:r>
          </a:p>
          <a:p>
            <a:pPr defTabSz="922338" eaLnBrk="0" hangingPunct="0">
              <a:spcBef>
                <a:spcPct val="30000"/>
              </a:spcBef>
              <a:buClr>
                <a:srgbClr val="00CCFF"/>
              </a:buClr>
            </a:pPr>
            <a:endParaRPr lang="en-US" sz="1600" b="1">
              <a:latin typeface="Tahoma" pitchFamily="-64" charset="0"/>
              <a:ea typeface="ＭＳ Ｐゴシック" pitchFamily="-64" charset="-128"/>
            </a:endParaRPr>
          </a:p>
          <a:p>
            <a:pPr defTabSz="922338" eaLnBrk="0" hangingPunct="0">
              <a:spcBef>
                <a:spcPct val="30000"/>
              </a:spcBef>
              <a:buClr>
                <a:srgbClr val="00CCFF"/>
              </a:buClr>
            </a:pPr>
            <a:endParaRPr lang="en-US" sz="1600" b="1">
              <a:latin typeface="Tahoma" pitchFamily="-64" charset="0"/>
              <a:ea typeface="ＭＳ Ｐゴシック" pitchFamily="-64" charset="-128"/>
            </a:endParaRPr>
          </a:p>
          <a:p>
            <a:pPr defTabSz="922338" eaLnBrk="0" hangingPunct="0">
              <a:spcBef>
                <a:spcPct val="30000"/>
              </a:spcBef>
              <a:buClr>
                <a:srgbClr val="00CCFF"/>
              </a:buClr>
            </a:pPr>
            <a:r>
              <a:rPr lang="en-US" sz="1600" b="1">
                <a:latin typeface="Tahoma" pitchFamily="-64" charset="0"/>
              </a:rPr>
              <a:t>As you know, after reviewing the yearly data, each year I discuss a safety challenge – some topic that we need to address in order to reduce risk and improve our safety performance.</a:t>
            </a:r>
            <a:endParaRPr lang="en-US" sz="1600" b="1">
              <a:latin typeface="Tahoma" pitchFamily="-64" charset="0"/>
              <a:ea typeface="ＭＳ Ｐゴシック" pitchFamily="-64" charset="-128"/>
            </a:endParaRPr>
          </a:p>
          <a:p>
            <a:pPr defTabSz="922338" eaLnBrk="0" hangingPunct="0">
              <a:spcBef>
                <a:spcPct val="30000"/>
              </a:spcBef>
              <a:buClr>
                <a:srgbClr val="00CCFF"/>
              </a:buClr>
            </a:pPr>
            <a:r>
              <a:rPr lang="en-US" sz="1600" b="1">
                <a:latin typeface="Tahoma" pitchFamily="-64" charset="0"/>
                <a:ea typeface="ＭＳ Ｐゴシック" pitchFamily="-64" charset="-128"/>
              </a:rPr>
              <a:t>This year I want to discuss………………….</a:t>
            </a:r>
          </a:p>
          <a:p>
            <a:pPr defTabSz="922338" eaLnBrk="0" hangingPunct="0">
              <a:spcBef>
                <a:spcPct val="30000"/>
              </a:spcBef>
              <a:buClr>
                <a:srgbClr val="00CCFF"/>
              </a:buClr>
            </a:pPr>
            <a:endParaRPr lang="en-US" sz="1600" b="1">
              <a:latin typeface="Tahoma" pitchFamily="-64" charset="0"/>
              <a:ea typeface="ＭＳ Ｐゴシック" pitchFamily="-64" charset="-128"/>
            </a:endParaRPr>
          </a:p>
          <a:p>
            <a:pPr defTabSz="922338" eaLnBrk="0" hangingPunct="0">
              <a:spcBef>
                <a:spcPct val="30000"/>
              </a:spcBef>
              <a:buClr>
                <a:srgbClr val="00CCFF"/>
              </a:buClr>
            </a:pPr>
            <a:endParaRPr lang="en-US" sz="1600" b="1">
              <a:latin typeface="Tahoma" pitchFamily="-64" charset="0"/>
              <a:ea typeface="ＭＳ Ｐゴシック" pitchFamily="-6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z="1600" b="1" smtClean="0">
                <a:latin typeface="Tahoma" pitchFamily="-64" charset="0"/>
                <a:ea typeface="ＭＳ Ｐゴシック" pitchFamily="-64" charset="-128"/>
              </a:rPr>
              <a:t>Managing Risk </a:t>
            </a:r>
          </a:p>
          <a:p>
            <a:endParaRPr lang="en-US" sz="1600" b="1" smtClean="0">
              <a:latin typeface="Tahoma" pitchFamily="-64" charset="0"/>
              <a:ea typeface="ＭＳ Ｐゴシック" pitchFamily="-64" charset="-128"/>
            </a:endParaRPr>
          </a:p>
          <a:p>
            <a:r>
              <a:rPr lang="en-US" sz="1600" b="1" smtClean="0">
                <a:latin typeface="Tahoma" pitchFamily="-64" charset="0"/>
                <a:ea typeface="ＭＳ Ｐゴシック" pitchFamily="-64" charset="-128"/>
              </a:rPr>
              <a:t>But I don’t want to talk about just managing risk – but managing risk in a high risk environment</a:t>
            </a:r>
          </a:p>
          <a:p>
            <a:endParaRPr lang="en-US" sz="1600" b="1" smtClean="0">
              <a:latin typeface="Tahoma" pitchFamily="-64" charset="0"/>
              <a:ea typeface="ＭＳ Ｐゴシック" pitchFamily="-64" charset="-128"/>
            </a:endParaRPr>
          </a:p>
          <a:p>
            <a:endParaRPr lang="en-US" sz="1600" b="1" smtClean="0">
              <a:latin typeface="Tahoma" pitchFamily="-64" charset="0"/>
              <a:ea typeface="ＭＳ Ｐゴシック" pitchFamily="-64" charset="-128"/>
            </a:endParaRPr>
          </a:p>
          <a:p>
            <a:endParaRPr lang="en-US" sz="1600" b="1" smtClean="0">
              <a:latin typeface="Tahoma" pitchFamily="-64" charset="0"/>
              <a:ea typeface="ＭＳ Ｐゴシック" pitchFamily="-64" charset="-128"/>
            </a:endParaRPr>
          </a:p>
          <a:p>
            <a:r>
              <a:rPr lang="en-US" sz="1600" b="1" smtClean="0">
                <a:latin typeface="Tahoma" pitchFamily="-64" charset="0"/>
                <a:ea typeface="ＭＳ Ｐゴシック" pitchFamily="-64" charset="-128"/>
              </a:rPr>
              <a:t>Now there is risk in everything we do…Even pulling chocks………………</a:t>
            </a:r>
            <a:endParaRPr lang="en-US" sz="1600" smtClean="0"/>
          </a:p>
        </p:txBody>
      </p:sp>
      <p:sp>
        <p:nvSpPr>
          <p:cNvPr id="62468" name="Slide Number Placeholder 3"/>
          <p:cNvSpPr>
            <a:spLocks noGrp="1"/>
          </p:cNvSpPr>
          <p:nvPr>
            <p:ph type="sldNum" sz="quarter" idx="5"/>
          </p:nvPr>
        </p:nvSpPr>
        <p:spPr>
          <a:noFill/>
        </p:spPr>
        <p:txBody>
          <a:bodyPr/>
          <a:lstStyle/>
          <a:p>
            <a:fld id="{9CC0AFC4-11B6-40AE-BE39-99AB3454F9C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701675" y="4421188"/>
            <a:ext cx="5694363" cy="4187825"/>
          </a:xfrm>
          <a:noFill/>
          <a:ln/>
        </p:spPr>
        <p:txBody>
          <a:bodyPr/>
          <a:lstStyle/>
          <a:p>
            <a:endParaRPr lang="en-US" sz="1600" b="1" smtClean="0">
              <a:solidFill>
                <a:srgbClr val="FFFF00"/>
              </a:solidFill>
              <a:latin typeface="Tahoma" pitchFamily="-64" charset="0"/>
              <a:ea typeface="ＭＳ Ｐゴシック" pitchFamily="-64" charset="-128"/>
            </a:endParaRPr>
          </a:p>
          <a:p>
            <a:r>
              <a:rPr lang="en-US" sz="1600" b="1" smtClean="0">
                <a:latin typeface="Tahoma" pitchFamily="-64" charset="0"/>
                <a:ea typeface="ＭＳ Ｐゴシック" pitchFamily="-64" charset="-128"/>
              </a:rPr>
              <a:t>…………………may have an element of risk</a:t>
            </a:r>
            <a:r>
              <a:rPr lang="en-US" b="1" smtClean="0">
                <a:solidFill>
                  <a:srgbClr val="FFFF00"/>
                </a:solidFill>
                <a:latin typeface="Tahoma" pitchFamily="-64" charset="0"/>
                <a:ea typeface="ＭＳ Ｐゴシック" pitchFamily="-64" charset="-128"/>
              </a:rPr>
              <a:t> </a:t>
            </a:r>
          </a:p>
          <a:p>
            <a:endParaRPr lang="en-US" sz="1600" b="1" smtClean="0">
              <a:solidFill>
                <a:srgbClr val="FFFF00"/>
              </a:solidFill>
              <a:latin typeface="Tahoma" pitchFamily="-64" charset="0"/>
              <a:ea typeface="ＭＳ Ｐゴシック" pitchFamily="-64" charset="-128"/>
            </a:endParaRPr>
          </a:p>
          <a:p>
            <a:r>
              <a:rPr lang="en-US" sz="1600" b="1" smtClean="0">
                <a:latin typeface="Tahoma" pitchFamily="-64" charset="0"/>
                <a:ea typeface="ＭＳ Ｐゴシック" pitchFamily="-64" charset="-128"/>
              </a:rPr>
              <a:t>Managing risk is what safety is all about</a:t>
            </a:r>
            <a:endParaRPr lang="en-US" smtClean="0"/>
          </a:p>
        </p:txBody>
      </p:sp>
      <p:sp>
        <p:nvSpPr>
          <p:cNvPr id="63492" name="Slide Number Placeholder 3"/>
          <p:cNvSpPr>
            <a:spLocks noGrp="1"/>
          </p:cNvSpPr>
          <p:nvPr>
            <p:ph type="sldNum" sz="quarter" idx="5"/>
          </p:nvPr>
        </p:nvSpPr>
        <p:spPr>
          <a:noFill/>
        </p:spPr>
        <p:txBody>
          <a:bodyPr/>
          <a:lstStyle/>
          <a:p>
            <a:fld id="{55A49431-3589-4DC0-8F97-31E3DE8DED0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701675" y="4271963"/>
            <a:ext cx="5772150" cy="4186237"/>
          </a:xfrm>
          <a:noFill/>
          <a:ln/>
        </p:spPr>
        <p:txBody>
          <a:bodyPr/>
          <a:lstStyle/>
          <a:p>
            <a:r>
              <a:rPr lang="en-US" sz="1600" b="1" smtClean="0">
                <a:latin typeface="Tahoma" pitchFamily="-64" charset="0"/>
                <a:cs typeface="Tahoma" pitchFamily="-64" charset="0"/>
              </a:rPr>
              <a:t>Basics:   Risk  R = P x S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Everything in life has risk</a:t>
            </a:r>
          </a:p>
          <a:p>
            <a:r>
              <a:rPr lang="en-US" sz="1600" b="1" smtClean="0">
                <a:latin typeface="Tahoma" pitchFamily="-64" charset="0"/>
                <a:cs typeface="Tahoma" pitchFamily="-64" charset="0"/>
              </a:rPr>
              <a:t>Safety = Risk Mgmt (eliminate, reduce, acknowledge)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How do we do that – well we modify P or S</a:t>
            </a:r>
          </a:p>
          <a:p>
            <a:r>
              <a:rPr lang="en-US" sz="1600" b="1" smtClean="0">
                <a:latin typeface="Tahoma" pitchFamily="-64" charset="0"/>
                <a:cs typeface="Tahoma" pitchFamily="-64" charset="0"/>
              </a:rPr>
              <a:t>e.g. from our excursion work:</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e.g.   Modify S = put in EMAS (not effect P, just S)</a:t>
            </a:r>
          </a:p>
          <a:p>
            <a:r>
              <a:rPr lang="en-US" sz="1600" b="1" smtClean="0">
                <a:latin typeface="Tahoma" pitchFamily="-64" charset="0"/>
                <a:cs typeface="Tahoma" pitchFamily="-64" charset="0"/>
              </a:rPr>
              <a:t>         Modify P = stabilized approach criteria, no-fault</a:t>
            </a:r>
            <a:br>
              <a:rPr lang="en-US" sz="1600" b="1" smtClean="0">
                <a:latin typeface="Tahoma" pitchFamily="-64" charset="0"/>
                <a:cs typeface="Tahoma" pitchFamily="-64" charset="0"/>
              </a:rPr>
            </a:br>
            <a:r>
              <a:rPr lang="en-US" sz="1600" b="1" smtClean="0">
                <a:latin typeface="Tahoma" pitchFamily="-64" charset="0"/>
                <a:cs typeface="Tahoma" pitchFamily="-64" charset="0"/>
              </a:rPr>
              <a:t>                             go around policy. (effect P, not S) </a:t>
            </a:r>
          </a:p>
          <a:p>
            <a:r>
              <a:rPr lang="en-US" sz="1600" b="1" smtClean="0">
                <a:latin typeface="Tahoma" pitchFamily="-64" charset="0"/>
                <a:cs typeface="Tahoma" pitchFamily="-64" charset="0"/>
              </a:rPr>
              <a:t>Now some organizations manage risk very well by necessity --- because they operate in a high risk environment </a:t>
            </a:r>
          </a:p>
          <a:p>
            <a:endParaRPr lang="en-US" b="1" smtClean="0">
              <a:latin typeface="Tahoma" pitchFamily="-64" charset="0"/>
              <a:cs typeface="Tahoma" pitchFamily="-64" charset="0"/>
            </a:endParaRPr>
          </a:p>
          <a:p>
            <a:endParaRPr lang="en-US" smtClean="0">
              <a:latin typeface="Tahoma" pitchFamily="-64" charset="0"/>
              <a:cs typeface="Tahoma" pitchFamily="-64" charset="0"/>
            </a:endParaRPr>
          </a:p>
          <a:p>
            <a:endParaRPr lang="en-US" smtClean="0">
              <a:latin typeface="Tahoma" pitchFamily="-64" charset="0"/>
              <a:cs typeface="Tahoma" pitchFamily="-64" charset="0"/>
            </a:endParaRPr>
          </a:p>
          <a:p>
            <a:endParaRPr lang="en-US" b="1" smtClean="0">
              <a:latin typeface="Tahoma" pitchFamily="-64" charset="0"/>
              <a:cs typeface="Tahoma" pitchFamily="-64" charset="0"/>
            </a:endParaRPr>
          </a:p>
          <a:p>
            <a:endParaRPr lang="en-US" b="1" smtClean="0">
              <a:latin typeface="Tahoma" pitchFamily="-64" charset="0"/>
              <a:cs typeface="Tahoma" pitchFamily="-64" charset="0"/>
            </a:endParaRPr>
          </a:p>
          <a:p>
            <a:endParaRPr lang="en-US" b="1" smtClean="0">
              <a:solidFill>
                <a:srgbClr val="FFFF00"/>
              </a:solidFill>
              <a:latin typeface="Tahoma" pitchFamily="-64" charset="0"/>
              <a:cs typeface="Tahoma" pitchFamily="-64" charset="0"/>
            </a:endParaRPr>
          </a:p>
        </p:txBody>
      </p:sp>
      <p:sp>
        <p:nvSpPr>
          <p:cNvPr id="64516" name="Slide Number Placeholder 3"/>
          <p:cNvSpPr>
            <a:spLocks noGrp="1"/>
          </p:cNvSpPr>
          <p:nvPr>
            <p:ph type="sldNum" sz="quarter" idx="5"/>
          </p:nvPr>
        </p:nvSpPr>
        <p:spPr>
          <a:noFill/>
        </p:spPr>
        <p:txBody>
          <a:bodyPr/>
          <a:lstStyle/>
          <a:p>
            <a:fld id="{1088DF07-DB24-47B8-95D0-923BD77CB56A}"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468313" y="4271963"/>
            <a:ext cx="6238875" cy="4186237"/>
          </a:xfrm>
          <a:noFill/>
          <a:ln/>
        </p:spPr>
        <p:txBody>
          <a:bodyPr/>
          <a:lstStyle/>
          <a:p>
            <a:r>
              <a:rPr lang="en-US" sz="1600" b="1" smtClean="0">
                <a:latin typeface="Tahoma" pitchFamily="-64" charset="0"/>
                <a:cs typeface="Tahoma" pitchFamily="-64" charset="0"/>
              </a:rPr>
              <a:t>Due to type of environment, type of operations, and particularly consequences, some organizations operate in high risk environments and risk management is critical</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Most of these are also high reliability organizations</a:t>
            </a:r>
          </a:p>
          <a:p>
            <a:r>
              <a:rPr lang="en-US" sz="1600" b="1" smtClean="0">
                <a:latin typeface="Tahoma" pitchFamily="-64" charset="0"/>
                <a:cs typeface="Tahoma" pitchFamily="-64" charset="0"/>
              </a:rPr>
              <a:t>Reliability = success in managing risk</a:t>
            </a:r>
          </a:p>
          <a:p>
            <a:r>
              <a:rPr lang="en-US" sz="1600" b="1" smtClean="0">
                <a:latin typeface="Tahoma" pitchFamily="-64" charset="0"/>
                <a:cs typeface="Tahoma" pitchFamily="-64" charset="0"/>
              </a:rPr>
              <a:t>So high reliability = successful in managing high risk</a:t>
            </a:r>
          </a:p>
          <a:p>
            <a:r>
              <a:rPr lang="en-US" sz="1600" b="1" smtClean="0">
                <a:latin typeface="Tahoma" pitchFamily="-64" charset="0"/>
                <a:cs typeface="Tahoma" pitchFamily="-64" charset="0"/>
              </a:rPr>
              <a:t>Examples:  Nuclear Industry</a:t>
            </a:r>
          </a:p>
          <a:p>
            <a:r>
              <a:rPr lang="en-US" sz="1600" b="1" smtClean="0">
                <a:latin typeface="Tahoma" pitchFamily="-64" charset="0"/>
                <a:cs typeface="Tahoma" pitchFamily="-64" charset="0"/>
              </a:rPr>
              <a:t>                    Oil and Gas Industry</a:t>
            </a:r>
          </a:p>
          <a:p>
            <a:r>
              <a:rPr lang="en-US" sz="1600" b="1" smtClean="0">
                <a:latin typeface="Tahoma" pitchFamily="-64" charset="0"/>
                <a:cs typeface="Tahoma" pitchFamily="-64" charset="0"/>
              </a:rPr>
              <a:t>                    Medical</a:t>
            </a:r>
          </a:p>
          <a:p>
            <a:r>
              <a:rPr lang="en-US" sz="1600" b="1" smtClean="0">
                <a:latin typeface="Tahoma" pitchFamily="-64" charset="0"/>
                <a:cs typeface="Tahoma" pitchFamily="-64" charset="0"/>
              </a:rPr>
              <a:t>                   and of course, Aviation</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As an example, let me give you some insight into some high risk operations and a high reliability organization I know something about</a:t>
            </a:r>
          </a:p>
          <a:p>
            <a:endParaRPr lang="en-US" sz="1600" b="1" smtClean="0">
              <a:latin typeface="Tahoma" pitchFamily="-64" charset="0"/>
              <a:cs typeface="Tahoma" pitchFamily="-64" charset="0"/>
            </a:endParaRPr>
          </a:p>
          <a:p>
            <a:endParaRPr lang="en-US" sz="1600" b="1" smtClean="0">
              <a:latin typeface="Tahoma" pitchFamily="-64" charset="0"/>
              <a:cs typeface="Tahoma" pitchFamily="-64" charset="0"/>
            </a:endParaRPr>
          </a:p>
          <a:p>
            <a:endParaRPr lang="en-US" sz="1600" smtClean="0"/>
          </a:p>
        </p:txBody>
      </p:sp>
      <p:sp>
        <p:nvSpPr>
          <p:cNvPr id="65540" name="Slide Number Placeholder 3"/>
          <p:cNvSpPr>
            <a:spLocks noGrp="1"/>
          </p:cNvSpPr>
          <p:nvPr>
            <p:ph type="sldNum" sz="quarter" idx="5"/>
          </p:nvPr>
        </p:nvSpPr>
        <p:spPr>
          <a:noFill/>
        </p:spPr>
        <p:txBody>
          <a:bodyPr/>
          <a:lstStyle/>
          <a:p>
            <a:fld id="{87341DB3-6721-43A4-A4D3-43B40C2C488F}"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3ECAB68-F22C-45B0-A9DA-782679089E87}" type="slidenum">
              <a:rPr lang="en-US" smtClean="0"/>
              <a:pPr/>
              <a:t>26</a:t>
            </a:fld>
            <a:endParaRPr lang="en-US" smtClean="0"/>
          </a:p>
        </p:txBody>
      </p:sp>
      <p:sp>
        <p:nvSpPr>
          <p:cNvPr id="66563" name="Rectangle 2"/>
          <p:cNvSpPr>
            <a:spLocks noChangeArrowheads="1" noTextEdit="1"/>
          </p:cNvSpPr>
          <p:nvPr>
            <p:ph type="sldImg"/>
          </p:nvPr>
        </p:nvSpPr>
        <p:spPr>
          <a:xfrm>
            <a:off x="1211263" y="736600"/>
            <a:ext cx="4598987" cy="3449638"/>
          </a:xfrm>
          <a:solidFill>
            <a:srgbClr val="FFFFFF"/>
          </a:solidFill>
          <a:ln/>
        </p:spPr>
      </p:sp>
      <p:sp>
        <p:nvSpPr>
          <p:cNvPr id="66564" name="Rectangle 3"/>
          <p:cNvSpPr>
            <a:spLocks noChangeArrowheads="1"/>
          </p:cNvSpPr>
          <p:nvPr>
            <p:ph type="body" idx="1"/>
          </p:nvPr>
        </p:nvSpPr>
        <p:spPr>
          <a:xfrm>
            <a:off x="312738" y="4195763"/>
            <a:ext cx="6316662" cy="4957762"/>
          </a:xfrm>
          <a:solidFill>
            <a:srgbClr val="FFFFFF"/>
          </a:solidFill>
          <a:ln/>
        </p:spPr>
        <p:txBody>
          <a:bodyPr/>
          <a:lstStyle/>
          <a:p>
            <a:r>
              <a:rPr lang="en-US" sz="1600" b="1" smtClean="0">
                <a:latin typeface="Tahoma" pitchFamily="-64" charset="0"/>
                <a:cs typeface="Tahoma" pitchFamily="-64" charset="0"/>
              </a:rPr>
              <a:t>–  US Navy carrier operations</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Now many just think of taking off and landing on a carrier when we talk about high risk – and I will talk about that</a:t>
            </a:r>
          </a:p>
          <a:p>
            <a:r>
              <a:rPr lang="en-US" sz="1600" b="1" smtClean="0">
                <a:latin typeface="Tahoma" pitchFamily="-64" charset="0"/>
                <a:cs typeface="Tahoma" pitchFamily="-64" charset="0"/>
              </a:rPr>
              <a:t>But just being on a carrier flight deck is high risk</a:t>
            </a:r>
          </a:p>
          <a:p>
            <a:endParaRPr lang="en-US" sz="1600" smtClean="0">
              <a:latin typeface="Tahoma" pitchFamily="-64" charset="0"/>
              <a:cs typeface="Tahoma" pitchFamily="-64" charset="0"/>
            </a:endParaRPr>
          </a:p>
          <a:p>
            <a:pPr eaLnBrk="1" hangingPunct="1"/>
            <a:endParaRPr lang="en-US" sz="1600" b="1" smtClean="0">
              <a:latin typeface="Tahoma" pitchFamily="-64" charset="0"/>
              <a:cs typeface="Tahoma" pitchFamily="-6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312738" y="4421188"/>
            <a:ext cx="6238875" cy="4187825"/>
          </a:xfrm>
          <a:noFill/>
          <a:ln/>
        </p:spPr>
        <p:txBody>
          <a:bodyPr/>
          <a:lstStyle/>
          <a:p>
            <a:r>
              <a:rPr lang="en-US" sz="1600" b="1" u="sng" smtClean="0">
                <a:latin typeface="Tahoma" pitchFamily="-64" charset="0"/>
                <a:cs typeface="Tahoma" pitchFamily="-64" charset="0"/>
              </a:rPr>
              <a:t>Carrier Deck</a:t>
            </a:r>
            <a:r>
              <a:rPr lang="en-US" sz="1600" b="1" smtClean="0">
                <a:latin typeface="Tahoma" pitchFamily="-64" charset="0"/>
                <a:cs typeface="Tahoma" pitchFamily="-64" charset="0"/>
              </a:rPr>
              <a:t>:  </a:t>
            </a:r>
          </a:p>
          <a:p>
            <a:r>
              <a:rPr lang="en-US" sz="1600" b="1" smtClean="0">
                <a:latin typeface="Tahoma" pitchFamily="-64" charset="0"/>
                <a:cs typeface="Tahoma" pitchFamily="-64" charset="0"/>
              </a:rPr>
              <a:t>50 aircraft and all support equipment (including ARFF and crash &amp; salvage) in the space of a ballroom  </a:t>
            </a:r>
          </a:p>
          <a:p>
            <a:r>
              <a:rPr lang="en-US" sz="1600" b="1" smtClean="0">
                <a:latin typeface="Tahoma" pitchFamily="-64" charset="0"/>
                <a:cs typeface="Tahoma" pitchFamily="-64" charset="0"/>
              </a:rPr>
              <a:t>Aircraft taking off, landing, taxiing, maintenance being conducted, fueling going on, and ordnance being loaded interspersed throughout the area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Launch 20 aircraft in 15 minutes, then immediately land 20 aircraft in 25 minutes</a:t>
            </a:r>
          </a:p>
          <a:p>
            <a:r>
              <a:rPr lang="en-US" sz="1600" b="1" smtClean="0">
                <a:latin typeface="Tahoma" pitchFamily="-64" charset="0"/>
                <a:cs typeface="Tahoma" pitchFamily="-64" charset="0"/>
              </a:rPr>
              <a:t>Then do it all again</a:t>
            </a:r>
          </a:p>
          <a:p>
            <a:r>
              <a:rPr lang="en-US" sz="1600" b="1" smtClean="0">
                <a:latin typeface="Tahoma" pitchFamily="-64" charset="0"/>
                <a:cs typeface="Tahoma" pitchFamily="-64" charset="0"/>
              </a:rPr>
              <a:t>So high tempo of operations</a:t>
            </a:r>
            <a:br>
              <a:rPr lang="en-US" sz="1600" b="1" smtClean="0">
                <a:latin typeface="Tahoma" pitchFamily="-64" charset="0"/>
                <a:cs typeface="Tahoma" pitchFamily="-64" charset="0"/>
              </a:rPr>
            </a:br>
            <a:r>
              <a:rPr lang="en-US" sz="1600" b="1" smtClean="0">
                <a:latin typeface="Tahoma" pitchFamily="-64" charset="0"/>
                <a:cs typeface="Tahoma" pitchFamily="-64" charset="0"/>
              </a:rPr>
              <a:t>in a very confined area</a:t>
            </a:r>
          </a:p>
          <a:p>
            <a:r>
              <a:rPr lang="en-US" sz="1600" b="1" smtClean="0">
                <a:latin typeface="Tahoma" pitchFamily="-64" charset="0"/>
                <a:cs typeface="Tahoma" pitchFamily="-64" charset="0"/>
              </a:rPr>
              <a:t>Ask any carrier pilot, who are normally fearless, and they will tell you that being on the flight deck of a carrier during flight operations and not being in an airplane is one of the scariest things about carrier operations</a:t>
            </a:r>
          </a:p>
          <a:p>
            <a:endParaRPr lang="en-US" sz="1600" b="1" smtClean="0">
              <a:latin typeface="Tahoma" pitchFamily="-64" charset="0"/>
              <a:cs typeface="Tahoma" pitchFamily="-64" charset="0"/>
            </a:endParaRPr>
          </a:p>
        </p:txBody>
      </p:sp>
      <p:sp>
        <p:nvSpPr>
          <p:cNvPr id="67588" name="Slide Number Placeholder 3"/>
          <p:cNvSpPr>
            <a:spLocks noGrp="1"/>
          </p:cNvSpPr>
          <p:nvPr>
            <p:ph type="sldNum" sz="quarter" idx="5"/>
          </p:nvPr>
        </p:nvSpPr>
        <p:spPr>
          <a:noFill/>
        </p:spPr>
        <p:txBody>
          <a:bodyPr/>
          <a:lstStyle/>
          <a:p>
            <a:fld id="{AAF864FD-71B4-4B40-AC46-09040AF0BEC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390525" y="4043363"/>
            <a:ext cx="6473825" cy="4805362"/>
          </a:xfrm>
          <a:noFill/>
          <a:ln/>
        </p:spPr>
        <p:txBody>
          <a:bodyPr/>
          <a:lstStyle/>
          <a:p>
            <a:endParaRPr lang="en-US" smtClean="0"/>
          </a:p>
          <a:p>
            <a:r>
              <a:rPr lang="en-US" sz="1600" b="1" smtClean="0">
                <a:latin typeface="Tahoma" pitchFamily="-64" charset="0"/>
                <a:cs typeface="Tahoma" pitchFamily="-64" charset="0"/>
              </a:rPr>
              <a:t>Then we get to the flying part of carrier operations</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Every night catapult shot is the definition of a somonographic illusion: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3-4 horizontal g’s due to acceleration from 0 to 170 in 3 seconds</a:t>
            </a:r>
          </a:p>
          <a:p>
            <a:r>
              <a:rPr lang="en-US" sz="1600" b="1" smtClean="0">
                <a:latin typeface="Tahoma" pitchFamily="-64" charset="0"/>
                <a:cs typeface="Tahoma" pitchFamily="-64" charset="0"/>
              </a:rPr>
              <a:t> No visual references after 3 seconds – only black of the sea </a:t>
            </a:r>
          </a:p>
          <a:p>
            <a:r>
              <a:rPr lang="en-US" sz="1600" b="1" smtClean="0">
                <a:latin typeface="Tahoma" pitchFamily="-64" charset="0"/>
                <a:cs typeface="Tahoma" pitchFamily="-64" charset="0"/>
              </a:rPr>
              <a:t>No visual references after 3 seconds – large horizontal acceleration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Can takeoff with parking brake set</a:t>
            </a:r>
          </a:p>
          <a:p>
            <a:r>
              <a:rPr lang="en-US" sz="1600" b="1" smtClean="0">
                <a:latin typeface="Tahoma" pitchFamily="-64" charset="0"/>
                <a:cs typeface="Tahoma" pitchFamily="-64" charset="0"/>
              </a:rPr>
              <a:t>  - does not effect takeoff speed</a:t>
            </a:r>
          </a:p>
          <a:p>
            <a:r>
              <a:rPr lang="en-US" sz="1600" b="1" smtClean="0">
                <a:latin typeface="Tahoma" pitchFamily="-64" charset="0"/>
                <a:cs typeface="Tahoma" pitchFamily="-64" charset="0"/>
              </a:rPr>
              <a:t>  -  does effect  tires--- normally accompanied by two “pops”</a:t>
            </a:r>
          </a:p>
        </p:txBody>
      </p:sp>
      <p:sp>
        <p:nvSpPr>
          <p:cNvPr id="68612" name="Slide Number Placeholder 3"/>
          <p:cNvSpPr>
            <a:spLocks noGrp="1"/>
          </p:cNvSpPr>
          <p:nvPr>
            <p:ph type="sldNum" sz="quarter" idx="5"/>
          </p:nvPr>
        </p:nvSpPr>
        <p:spPr>
          <a:noFill/>
        </p:spPr>
        <p:txBody>
          <a:bodyPr/>
          <a:lstStyle/>
          <a:p>
            <a:fld id="{18348E09-2A5A-43F8-BFB2-C77A1353F958}"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z="1600" b="1" u="sng" smtClean="0">
                <a:latin typeface="Tahoma" pitchFamily="-64" charset="0"/>
                <a:cs typeface="Tahoma" pitchFamily="-64" charset="0"/>
              </a:rPr>
              <a:t>Landings</a:t>
            </a:r>
            <a:r>
              <a:rPr lang="en-US" sz="1600" b="1" smtClean="0">
                <a:latin typeface="Tahoma" pitchFamily="-64" charset="0"/>
                <a:cs typeface="Tahoma" pitchFamily="-64" charset="0"/>
              </a:rPr>
              <a:t>: </a:t>
            </a:r>
          </a:p>
          <a:p>
            <a:r>
              <a:rPr lang="en-US" sz="1600" b="1" smtClean="0">
                <a:latin typeface="Tahoma" pitchFamily="-64" charset="0"/>
                <a:cs typeface="Tahoma" pitchFamily="-64" charset="0"/>
              </a:rPr>
              <a:t>750’ runway that is moving forward at 25 knots (and sometimes moving up and down, and side to side also).  </a:t>
            </a:r>
          </a:p>
          <a:p>
            <a:r>
              <a:rPr lang="en-US" sz="1600" b="1" smtClean="0">
                <a:latin typeface="Tahoma" pitchFamily="-64" charset="0"/>
                <a:cs typeface="Tahoma" pitchFamily="-64" charset="0"/>
              </a:rPr>
              <a:t>Touchdown zone is 100 feet long – and there is no plus or minus !  If you land beyond the touchdown zone, you go around. </a:t>
            </a:r>
          </a:p>
          <a:p>
            <a:r>
              <a:rPr lang="en-US" sz="1600" b="1" smtClean="0">
                <a:latin typeface="Tahoma" pitchFamily="-64" charset="0"/>
                <a:cs typeface="Tahoma" pitchFamily="-64" charset="0"/>
              </a:rPr>
              <a:t> If you land short, very bad things happen.</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When you touch the deck, you immediately go to full power.</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Every night approach is a textbook “black hole approach”.  Only one small light source in a horizon to horizon sea of black.</a:t>
            </a:r>
          </a:p>
          <a:p>
            <a:r>
              <a:rPr lang="en-US" sz="1600" b="1" smtClean="0">
                <a:latin typeface="Tahoma" pitchFamily="-64" charset="0"/>
                <a:cs typeface="Tahoma" pitchFamily="-64" charset="0"/>
              </a:rPr>
              <a:t> </a:t>
            </a:r>
          </a:p>
          <a:p>
            <a:endParaRPr lang="en-US" smtClean="0"/>
          </a:p>
          <a:p>
            <a:endParaRPr lang="en-US" smtClean="0"/>
          </a:p>
        </p:txBody>
      </p:sp>
      <p:sp>
        <p:nvSpPr>
          <p:cNvPr id="69636" name="Slide Number Placeholder 3"/>
          <p:cNvSpPr>
            <a:spLocks noGrp="1"/>
          </p:cNvSpPr>
          <p:nvPr>
            <p:ph type="sldNum" sz="quarter" idx="5"/>
          </p:nvPr>
        </p:nvSpPr>
        <p:spPr>
          <a:noFill/>
        </p:spPr>
        <p:txBody>
          <a:bodyPr/>
          <a:lstStyle/>
          <a:p>
            <a:fld id="{97C5898E-BAD6-4D29-B254-C846D06BE1C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8620A3-1B24-4E65-A47D-543F5DBAFEF9}" type="slidenum">
              <a:rPr lang="en-US" smtClean="0"/>
              <a:pPr/>
              <a:t>3</a:t>
            </a:fld>
            <a:endParaRPr lang="en-US" smtClean="0"/>
          </a:p>
        </p:txBody>
      </p:sp>
      <p:sp>
        <p:nvSpPr>
          <p:cNvPr id="43011" name="Rectangle 2"/>
          <p:cNvSpPr>
            <a:spLocks noRot="1" noChangeArrowheads="1" noTextEdit="1"/>
          </p:cNvSpPr>
          <p:nvPr>
            <p:ph type="sldImg"/>
          </p:nvPr>
        </p:nvSpPr>
        <p:spPr>
          <a:xfrm>
            <a:off x="1182688" y="696913"/>
            <a:ext cx="4656137" cy="3490912"/>
          </a:xfrm>
          <a:ln/>
        </p:spPr>
      </p:sp>
      <p:sp>
        <p:nvSpPr>
          <p:cNvPr id="43012" name="Rectangle 3"/>
          <p:cNvSpPr>
            <a:spLocks noGrp="1" noChangeArrowheads="1"/>
          </p:cNvSpPr>
          <p:nvPr>
            <p:ph type="body" idx="1"/>
          </p:nvPr>
        </p:nvSpPr>
        <p:spPr>
          <a:xfrm>
            <a:off x="234950" y="4265613"/>
            <a:ext cx="6316663" cy="4884737"/>
          </a:xfrm>
          <a:noFill/>
          <a:ln/>
        </p:spPr>
        <p:txBody>
          <a:bodyPr/>
          <a:lstStyle/>
          <a:p>
            <a:pPr eaLnBrk="1" hangingPunct="1">
              <a:lnSpc>
                <a:spcPct val="90000"/>
              </a:lnSpc>
              <a:buClr>
                <a:srgbClr val="00CCFF"/>
              </a:buClr>
            </a:pPr>
            <a:r>
              <a:rPr lang="en-US" sz="1600" b="1" smtClean="0">
                <a:latin typeface="Tahoma" pitchFamily="-64" charset="0"/>
              </a:rPr>
              <a:t>This chart lists the major accidents that occurred in 2009 to commercial jet airplanes. This includes all scheduled and unscheduled passenger and cargo operations for Western and Eastern built commercial jet aircraft.</a:t>
            </a:r>
          </a:p>
          <a:p>
            <a:pPr eaLnBrk="1" hangingPunct="1">
              <a:lnSpc>
                <a:spcPct val="90000"/>
              </a:lnSpc>
              <a:buClr>
                <a:srgbClr val="00CCFF"/>
              </a:buClr>
            </a:pPr>
            <a:r>
              <a:rPr lang="en-US" sz="1600" b="1" smtClean="0">
                <a:latin typeface="Tahoma" pitchFamily="-64" charset="0"/>
              </a:rPr>
              <a:t>As you can see, there were 17 Major accidents.</a:t>
            </a:r>
          </a:p>
          <a:p>
            <a:pPr eaLnBrk="1" hangingPunct="1">
              <a:lnSpc>
                <a:spcPct val="90000"/>
              </a:lnSpc>
              <a:buClr>
                <a:srgbClr val="00CCFF"/>
              </a:buClr>
            </a:pPr>
            <a:r>
              <a:rPr lang="en-US" sz="1600" b="1" smtClean="0">
                <a:latin typeface="Tahoma" pitchFamily="-64" charset="0"/>
              </a:rPr>
              <a:t>9 of these major accidents were approach and landing accidents</a:t>
            </a:r>
          </a:p>
          <a:p>
            <a:pPr eaLnBrk="1" hangingPunct="1">
              <a:lnSpc>
                <a:spcPct val="90000"/>
              </a:lnSpc>
              <a:buClr>
                <a:srgbClr val="00CCFF"/>
              </a:buClr>
            </a:pPr>
            <a:endParaRPr lang="en-US" sz="1600" b="1" smtClean="0">
              <a:latin typeface="Tahoma" pitchFamily="-64" charset="0"/>
            </a:endParaRPr>
          </a:p>
          <a:p>
            <a:pPr eaLnBrk="1" hangingPunct="1">
              <a:lnSpc>
                <a:spcPct val="90000"/>
              </a:lnSpc>
              <a:buClr>
                <a:srgbClr val="00CCFF"/>
              </a:buClr>
            </a:pPr>
            <a:r>
              <a:rPr lang="en-US" sz="1600" b="1" smtClean="0">
                <a:latin typeface="Tahoma" pitchFamily="-64" charset="0"/>
              </a:rPr>
              <a:t>There was one CFIT accident </a:t>
            </a:r>
          </a:p>
          <a:p>
            <a:pPr eaLnBrk="1" hangingPunct="1">
              <a:lnSpc>
                <a:spcPct val="90000"/>
              </a:lnSpc>
              <a:buClr>
                <a:srgbClr val="00CCFF"/>
              </a:buClr>
            </a:pPr>
            <a:r>
              <a:rPr lang="en-US" sz="1600" b="1" smtClean="0">
                <a:latin typeface="Tahoma" pitchFamily="-64" charset="0"/>
              </a:rPr>
              <a:t>There were 3 confirmed LOC accidents, and two that still are possible, but undetermined.  </a:t>
            </a:r>
          </a:p>
          <a:p>
            <a:pPr eaLnBrk="1" hangingPunct="1">
              <a:lnSpc>
                <a:spcPct val="90000"/>
              </a:lnSpc>
              <a:buClr>
                <a:srgbClr val="00CCFF"/>
              </a:buClr>
            </a:pPr>
            <a:r>
              <a:rPr lang="en-US" sz="1600" b="1" smtClean="0">
                <a:latin typeface="Tahoma" pitchFamily="-64" charset="0"/>
              </a:rPr>
              <a:t>Let me point out that 6 of the 17 major accidents were runway excursions.  Not listed are many runway excursions that involved substantial or minor damage – these are only the major damage accidents  </a:t>
            </a:r>
          </a:p>
          <a:p>
            <a:pPr eaLnBrk="1" hangingPunct="1">
              <a:lnSpc>
                <a:spcPct val="90000"/>
              </a:lnSpc>
              <a:buClr>
                <a:srgbClr val="00CCFF"/>
              </a:buClr>
            </a:pPr>
            <a:r>
              <a:rPr lang="en-US" sz="1600" b="1" smtClean="0">
                <a:latin typeface="Tahoma" pitchFamily="-64" charset="0"/>
              </a:rPr>
              <a:t> </a:t>
            </a:r>
          </a:p>
          <a:p>
            <a:pPr eaLnBrk="1" hangingPunct="1">
              <a:lnSpc>
                <a:spcPct val="90000"/>
              </a:lnSpc>
              <a:buClr>
                <a:srgbClr val="00CCFF"/>
              </a:buClr>
            </a:pPr>
            <a:endParaRPr lang="en-US" sz="1600" b="1" smtClean="0">
              <a:latin typeface="Tahoma" pitchFamily="-6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z="1600" b="1" smtClean="0">
                <a:latin typeface="Tahoma" pitchFamily="-64" charset="0"/>
                <a:cs typeface="Tahoma" pitchFamily="-64" charset="0"/>
              </a:rPr>
              <a:t>Now people think carrier operations are difficult – but there are some aspects that make it easier than airline operations.  E.g.</a:t>
            </a:r>
          </a:p>
        </p:txBody>
      </p:sp>
      <p:sp>
        <p:nvSpPr>
          <p:cNvPr id="70660" name="Slide Number Placeholder 3"/>
          <p:cNvSpPr>
            <a:spLocks noGrp="1"/>
          </p:cNvSpPr>
          <p:nvPr>
            <p:ph type="sldNum" sz="quarter" idx="5"/>
          </p:nvPr>
        </p:nvSpPr>
        <p:spPr>
          <a:noFill/>
        </p:spPr>
        <p:txBody>
          <a:bodyPr/>
          <a:lstStyle/>
          <a:p>
            <a:fld id="{15A2F1BC-9739-4BD9-9893-76852234C624}"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z="1600" b="1" smtClean="0">
                <a:latin typeface="Tahoma" pitchFamily="-64" charset="0"/>
                <a:cs typeface="Tahoma" pitchFamily="-64" charset="0"/>
              </a:rPr>
              <a:t>All of this going on simultaneously, day and night, good weather and bad,  in the space of this room </a:t>
            </a:r>
          </a:p>
          <a:p>
            <a:r>
              <a:rPr lang="en-US" sz="1600" b="1" smtClean="0">
                <a:latin typeface="Tahoma" pitchFamily="-64" charset="0"/>
                <a:cs typeface="Tahoma" pitchFamily="-64" charset="0"/>
              </a:rPr>
              <a:t>Eliminate the risk – I don’t think so !!</a:t>
            </a:r>
          </a:p>
          <a:p>
            <a:r>
              <a:rPr lang="en-US" sz="1600" b="1" smtClean="0">
                <a:latin typeface="Tahoma" pitchFamily="-64" charset="0"/>
                <a:cs typeface="Tahoma" pitchFamily="-64" charset="0"/>
              </a:rPr>
              <a:t>However:  design, training, special equipment, and SOP enable the risk to be minimized – not eliminated, but minimized</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Now I think Naval Aviation could be considered a high reliability organization</a:t>
            </a:r>
          </a:p>
          <a:p>
            <a:r>
              <a:rPr lang="en-US" sz="1600" b="1" smtClean="0">
                <a:latin typeface="Tahoma" pitchFamily="-64" charset="0"/>
                <a:cs typeface="Tahoma" pitchFamily="-64" charset="0"/>
              </a:rPr>
              <a:t>  1.  Operate in a high risk environment</a:t>
            </a:r>
          </a:p>
          <a:p>
            <a:r>
              <a:rPr lang="en-US" sz="1600" b="1" smtClean="0">
                <a:latin typeface="Tahoma" pitchFamily="-64" charset="0"/>
                <a:cs typeface="Tahoma" pitchFamily="-64" charset="0"/>
              </a:rPr>
              <a:t>  2.  Are successful in managing that risk</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But how about some of the other organizations I mentioned?   Here is a graphical look at them……</a:t>
            </a:r>
          </a:p>
          <a:p>
            <a:endParaRPr lang="en-US" sz="1600" smtClean="0"/>
          </a:p>
        </p:txBody>
      </p:sp>
      <p:sp>
        <p:nvSpPr>
          <p:cNvPr id="71684" name="Slide Number Placeholder 3"/>
          <p:cNvSpPr>
            <a:spLocks noGrp="1"/>
          </p:cNvSpPr>
          <p:nvPr>
            <p:ph type="sldNum" sz="quarter" idx="5"/>
          </p:nvPr>
        </p:nvSpPr>
        <p:spPr>
          <a:noFill/>
        </p:spPr>
        <p:txBody>
          <a:bodyPr/>
          <a:lstStyle/>
          <a:p>
            <a:fld id="{7A0BF666-F190-40C5-A074-B9811E79397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468313" y="4421188"/>
            <a:ext cx="6161087" cy="4187825"/>
          </a:xfrm>
          <a:noFill/>
          <a:ln/>
        </p:spPr>
        <p:txBody>
          <a:bodyPr/>
          <a:lstStyle/>
          <a:p>
            <a:r>
              <a:rPr lang="en-US" sz="1600" b="1" smtClean="0">
                <a:latin typeface="Tahoma" pitchFamily="-64" charset="0"/>
                <a:cs typeface="Tahoma" pitchFamily="-64" charset="0"/>
              </a:rPr>
              <a:t>Axes are Reliability (success in managing risk) and Risk.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Green is good, Red is not good</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Just my observations – your graph may look different</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So there is a variance in how successful high reliability organizations are.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However, there are some common elements to operating successfully in a high risk environment……………..</a:t>
            </a:r>
          </a:p>
          <a:p>
            <a:endParaRPr lang="en-US" sz="1600" b="1" smtClean="0">
              <a:latin typeface="Tahoma" pitchFamily="-64" charset="0"/>
              <a:cs typeface="Tahoma" pitchFamily="-64" charset="0"/>
            </a:endParaRPr>
          </a:p>
        </p:txBody>
      </p:sp>
      <p:sp>
        <p:nvSpPr>
          <p:cNvPr id="72708" name="Slide Number Placeholder 3"/>
          <p:cNvSpPr>
            <a:spLocks noGrp="1"/>
          </p:cNvSpPr>
          <p:nvPr>
            <p:ph type="sldNum" sz="quarter" idx="5"/>
          </p:nvPr>
        </p:nvSpPr>
        <p:spPr>
          <a:noFill/>
        </p:spPr>
        <p:txBody>
          <a:bodyPr/>
          <a:lstStyle/>
          <a:p>
            <a:fld id="{7B7B4CB0-B316-4711-A0F8-60D1DBF9653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sz="1600" b="1" dirty="0" smtClean="0">
                <a:latin typeface="Tahoma" pitchFamily="34" charset="0"/>
                <a:cs typeface="Tahoma" pitchFamily="34" charset="0"/>
              </a:rPr>
              <a:t>The Keys:</a:t>
            </a:r>
          </a:p>
          <a:p>
            <a:pPr>
              <a:defRPr/>
            </a:pPr>
            <a:endParaRPr lang="en-US" sz="1600" b="1" dirty="0" smtClean="0">
              <a:latin typeface="Tahoma" pitchFamily="34" charset="0"/>
              <a:cs typeface="Tahoma" pitchFamily="34" charset="0"/>
            </a:endParaRPr>
          </a:p>
          <a:p>
            <a:pPr marL="346535" indent="-346535">
              <a:buFontTx/>
              <a:buAutoNum type="arabicPeriod"/>
              <a:defRPr/>
            </a:pPr>
            <a:r>
              <a:rPr lang="en-US" sz="1600" b="1" dirty="0" smtClean="0">
                <a:latin typeface="Tahoma" pitchFamily="34" charset="0"/>
                <a:cs typeface="Tahoma" pitchFamily="34" charset="0"/>
              </a:rPr>
              <a:t>Good procedures that are well developed and kept current:</a:t>
            </a:r>
          </a:p>
          <a:p>
            <a:pPr marL="346535" indent="-346535">
              <a:defRPr/>
            </a:pPr>
            <a:r>
              <a:rPr lang="en-US" sz="1600" b="1" dirty="0" smtClean="0">
                <a:latin typeface="Tahoma" pitchFamily="34" charset="0"/>
                <a:cs typeface="Tahoma" pitchFamily="34" charset="0"/>
              </a:rPr>
              <a:t>  -  Manuals</a:t>
            </a:r>
          </a:p>
          <a:p>
            <a:pPr marL="346535" indent="-346535">
              <a:defRPr/>
            </a:pPr>
            <a:r>
              <a:rPr lang="en-US" sz="1600" b="1" dirty="0" smtClean="0">
                <a:latin typeface="Tahoma" pitchFamily="34" charset="0"/>
                <a:cs typeface="Tahoma" pitchFamily="34" charset="0"/>
              </a:rPr>
              <a:t>  -  SOPs</a:t>
            </a:r>
          </a:p>
          <a:p>
            <a:pPr marL="346535" indent="-346535">
              <a:defRPr/>
            </a:pPr>
            <a:r>
              <a:rPr lang="en-US" sz="1600" b="1" dirty="0" smtClean="0">
                <a:latin typeface="Tahoma" pitchFamily="34" charset="0"/>
                <a:cs typeface="Tahoma" pitchFamily="34" charset="0"/>
              </a:rPr>
              <a:t>e.g. if says check both wings and it shows a picture of the top and bottom wings – not current !!</a:t>
            </a:r>
          </a:p>
          <a:p>
            <a:pPr marL="346535" indent="-346535">
              <a:buFontTx/>
              <a:buAutoNum type="arabicPeriod"/>
              <a:defRPr/>
            </a:pPr>
            <a:endParaRPr lang="en-US" sz="1600" b="1" dirty="0" smtClean="0">
              <a:latin typeface="Tahoma" pitchFamily="34" charset="0"/>
              <a:cs typeface="Tahoma" pitchFamily="34" charset="0"/>
            </a:endParaRPr>
          </a:p>
          <a:p>
            <a:pPr marL="346535" indent="-346535">
              <a:buFontTx/>
              <a:buAutoNum type="arabicPeriod" startAt="2"/>
              <a:defRPr/>
            </a:pPr>
            <a:r>
              <a:rPr lang="en-US" sz="1600" b="1" dirty="0" smtClean="0">
                <a:latin typeface="Tahoma" pitchFamily="34" charset="0"/>
                <a:cs typeface="Tahoma" pitchFamily="34" charset="0"/>
              </a:rPr>
              <a:t>Investigation of risk management failures</a:t>
            </a:r>
          </a:p>
          <a:p>
            <a:pPr marL="346535" indent="-346535">
              <a:defRPr/>
            </a:pPr>
            <a:r>
              <a:rPr lang="en-US" sz="1600" b="1" dirty="0" smtClean="0">
                <a:latin typeface="Tahoma" pitchFamily="34" charset="0"/>
                <a:cs typeface="Tahoma" pitchFamily="34" charset="0"/>
              </a:rPr>
              <a:t>       Object of investigation not for blame – for prevention</a:t>
            </a:r>
          </a:p>
          <a:p>
            <a:pPr marL="346535" indent="-346535">
              <a:buFontTx/>
              <a:buAutoNum type="arabicPeriod"/>
              <a:defRPr/>
            </a:pPr>
            <a:endParaRPr lang="en-US" sz="1600" b="1" dirty="0" smtClean="0">
              <a:latin typeface="Tahoma" pitchFamily="34" charset="0"/>
              <a:cs typeface="Tahoma" pitchFamily="34" charset="0"/>
            </a:endParaRPr>
          </a:p>
          <a:p>
            <a:pPr marL="346535" indent="-346535">
              <a:defRPr/>
            </a:pPr>
            <a:r>
              <a:rPr lang="en-US" sz="1600" b="1" dirty="0" smtClean="0">
                <a:latin typeface="Tahoma" pitchFamily="34" charset="0"/>
                <a:cs typeface="Tahoma" pitchFamily="34" charset="0"/>
              </a:rPr>
              <a:t> 3.  Sharing of information</a:t>
            </a:r>
            <a:endParaRPr lang="en-US" sz="1600" b="1" dirty="0">
              <a:latin typeface="Tahoma" pitchFamily="34" charset="0"/>
              <a:cs typeface="Tahoma" pitchFamily="34" charset="0"/>
            </a:endParaRPr>
          </a:p>
        </p:txBody>
      </p:sp>
      <p:sp>
        <p:nvSpPr>
          <p:cNvPr id="73732" name="Slide Number Placeholder 3"/>
          <p:cNvSpPr>
            <a:spLocks noGrp="1"/>
          </p:cNvSpPr>
          <p:nvPr>
            <p:ph type="sldNum" sz="quarter" idx="5"/>
          </p:nvPr>
        </p:nvSpPr>
        <p:spPr>
          <a:noFill/>
        </p:spPr>
        <p:txBody>
          <a:bodyPr/>
          <a:lstStyle/>
          <a:p>
            <a:fld id="{7E1E2E5D-F330-4DCF-9631-977AA7F9096F}"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F877EB-BC7C-4290-862B-CB8D5133F9E0}" type="slidenum">
              <a:rPr lang="en-US" smtClean="0"/>
              <a:pPr/>
              <a:t>34</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xfrm>
            <a:off x="701675" y="4265613"/>
            <a:ext cx="6005513" cy="4187825"/>
          </a:xfrm>
          <a:noFill/>
          <a:ln/>
        </p:spPr>
        <p:txBody>
          <a:bodyPr/>
          <a:lstStyle/>
          <a:p>
            <a:r>
              <a:rPr lang="en-US" sz="1600" b="1" smtClean="0">
                <a:latin typeface="Tahoma" pitchFamily="-64" charset="0"/>
                <a:cs typeface="Tahoma" pitchFamily="-64" charset="0"/>
              </a:rPr>
              <a:t>Commercial aviation has always led the way in successfully reducing risk. </a:t>
            </a:r>
          </a:p>
          <a:p>
            <a:r>
              <a:rPr lang="en-US" sz="1600" b="1" smtClean="0">
                <a:latin typeface="Tahoma" pitchFamily="-64" charset="0"/>
                <a:cs typeface="Tahoma" pitchFamily="-64" charset="0"/>
              </a:rPr>
              <a:t>The keys I just showed you are the reason we have been successful</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We need to continue our efforts </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If the accident rate stays the same and the departures, as expected, increase – by simple math</a:t>
            </a:r>
          </a:p>
          <a:p>
            <a:r>
              <a:rPr lang="en-US" sz="1600" b="1" smtClean="0">
                <a:latin typeface="Tahoma" pitchFamily="-64" charset="0"/>
                <a:cs typeface="Tahoma" pitchFamily="-64" charset="0"/>
              </a:rPr>
              <a:t>  we will have more accidents.</a:t>
            </a:r>
          </a:p>
          <a:p>
            <a:endParaRPr lang="en-US" sz="1600" b="1" smtClean="0">
              <a:latin typeface="Tahoma" pitchFamily="-64" charset="0"/>
              <a:cs typeface="Tahoma" pitchFamily="-64" charset="0"/>
            </a:endParaRPr>
          </a:p>
          <a:p>
            <a:r>
              <a:rPr lang="en-US" sz="1600" b="1" smtClean="0">
                <a:latin typeface="Tahoma" pitchFamily="-64" charset="0"/>
                <a:cs typeface="Tahoma" pitchFamily="-64" charset="0"/>
              </a:rPr>
              <a:t>Telling the public we are a high reliability organization will not work.  Telling the public that  the rate is the same will not work – they don’t care about rates, they will just think that since there are more accidents it is less safe to fly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F3D4CB5-8B76-459F-9258-6585358E0067}" type="slidenum">
              <a:rPr lang="en-US" smtClean="0"/>
              <a:pPr/>
              <a:t>35</a:t>
            </a:fld>
            <a:endParaRPr lang="en-US" smtClean="0"/>
          </a:p>
        </p:txBody>
      </p:sp>
      <p:sp>
        <p:nvSpPr>
          <p:cNvPr id="75779" name="Rectangle 2"/>
          <p:cNvSpPr>
            <a:spLocks noRot="1" noChangeArrowheads="1" noTextEdit="1"/>
          </p:cNvSpPr>
          <p:nvPr>
            <p:ph type="sldImg"/>
          </p:nvPr>
        </p:nvSpPr>
        <p:spPr>
          <a:xfrm>
            <a:off x="1209675" y="736600"/>
            <a:ext cx="4602163" cy="3451225"/>
          </a:xfrm>
          <a:ln/>
        </p:spPr>
      </p:sp>
      <p:sp>
        <p:nvSpPr>
          <p:cNvPr id="75780" name="Rectangle 3"/>
          <p:cNvSpPr>
            <a:spLocks noGrp="1" noChangeArrowheads="1"/>
          </p:cNvSpPr>
          <p:nvPr>
            <p:ph type="body" idx="1"/>
          </p:nvPr>
        </p:nvSpPr>
        <p:spPr>
          <a:xfrm>
            <a:off x="155575" y="4195763"/>
            <a:ext cx="6708775" cy="5062537"/>
          </a:xfrm>
          <a:noFill/>
          <a:ln/>
        </p:spPr>
        <p:txBody>
          <a:bodyPr lIns="93186" tIns="46594" rIns="93186" bIns="46594"/>
          <a:lstStyle/>
          <a:p>
            <a:pPr defTabSz="1012825" eaLnBrk="1" hangingPunct="1"/>
            <a:r>
              <a:rPr lang="en-US" sz="1600" b="1" smtClean="0">
                <a:latin typeface="Tahoma" pitchFamily="-64" charset="0"/>
              </a:rPr>
              <a:t> In summary, this is what we have seen so far in 2010:  </a:t>
            </a:r>
          </a:p>
          <a:p>
            <a:pPr defTabSz="1012825" eaLnBrk="1" hangingPunct="1"/>
            <a:r>
              <a:rPr lang="en-US" sz="1600" b="1" smtClean="0">
                <a:latin typeface="Tahoma" pitchFamily="-64" charset="0"/>
              </a:rPr>
              <a:t> Commercial jets are having an average to below average year.  The last two months will determine if it was mediocre or below average.  </a:t>
            </a:r>
          </a:p>
          <a:p>
            <a:pPr defTabSz="1012825" eaLnBrk="1" hangingPunct="1"/>
            <a:r>
              <a:rPr lang="en-US" sz="1600" b="1" smtClean="0">
                <a:latin typeface="Tahoma" pitchFamily="-64" charset="0"/>
              </a:rPr>
              <a:t>The best we can do is .55 if there are no more accidents</a:t>
            </a:r>
            <a:br>
              <a:rPr lang="en-US" sz="1600" b="1" smtClean="0">
                <a:latin typeface="Tahoma" pitchFamily="-64" charset="0"/>
              </a:rPr>
            </a:br>
            <a:endParaRPr lang="en-US" sz="1600" b="1" smtClean="0">
              <a:latin typeface="Tahoma" pitchFamily="-64" charset="0"/>
            </a:endParaRPr>
          </a:p>
          <a:p>
            <a:pPr defTabSz="1012825" eaLnBrk="1" hangingPunct="1"/>
            <a:r>
              <a:rPr lang="en-US" sz="1600" b="1" smtClean="0">
                <a:latin typeface="Tahoma" pitchFamily="-64" charset="0"/>
              </a:rPr>
              <a:t>Commercial turboprops and business jets had very good a very good year so far</a:t>
            </a:r>
            <a:br>
              <a:rPr lang="en-US" sz="1600" b="1" smtClean="0">
                <a:latin typeface="Tahoma" pitchFamily="-64" charset="0"/>
              </a:rPr>
            </a:br>
            <a:endParaRPr lang="en-US" sz="1600" b="1" smtClean="0">
              <a:latin typeface="Tahoma" pitchFamily="-64" charset="0"/>
            </a:endParaRPr>
          </a:p>
          <a:p>
            <a:pPr defTabSz="1012825" eaLnBrk="1" hangingPunct="1"/>
            <a:r>
              <a:rPr lang="en-US" sz="1600" b="1" smtClean="0">
                <a:latin typeface="Tahoma" pitchFamily="-64" charset="0"/>
              </a:rPr>
              <a:t>The big killers are still there – particularly loss of control in commercial jets and CFIT for commercial turboprops</a:t>
            </a:r>
            <a:br>
              <a:rPr lang="en-US" sz="1600" b="1" smtClean="0">
                <a:latin typeface="Tahoma" pitchFamily="-64" charset="0"/>
              </a:rPr>
            </a:br>
            <a:endParaRPr lang="en-US" sz="1600" b="1" smtClean="0">
              <a:latin typeface="Tahoma" pitchFamily="-64" charset="0"/>
            </a:endParaRPr>
          </a:p>
          <a:p>
            <a:pPr defTabSz="1012825" eaLnBrk="1" hangingPunct="1"/>
            <a:r>
              <a:rPr lang="en-US" sz="1600" b="1" smtClean="0">
                <a:latin typeface="Tahoma" pitchFamily="-64" charset="0"/>
              </a:rPr>
              <a:t>Commercial jets have a great safety record – but it has stopped improving.  With the expected increase in departures, we can expect more accidents even if we maintain the same rate.</a:t>
            </a:r>
          </a:p>
          <a:p>
            <a:pPr defTabSz="1012825" eaLnBrk="1" hangingPunct="1"/>
            <a:r>
              <a:rPr lang="en-US" sz="1600" b="1" smtClean="0">
                <a:latin typeface="Tahoma" pitchFamily="-64" charset="0"/>
              </a:rPr>
              <a:t>Aviation has always been the leading, most visible, and most copied  high reliability organization: but we need to continue to work at it to be successful.</a:t>
            </a:r>
          </a:p>
          <a:p>
            <a:pPr defTabSz="1012825" eaLnBrk="1" hangingPunct="1"/>
            <a:endParaRPr lang="en-US" sz="1600" b="1" smtClean="0">
              <a:latin typeface="Tahoma" pitchFamily="-64" charset="0"/>
            </a:endParaRPr>
          </a:p>
          <a:p>
            <a:pPr defTabSz="1012825" eaLnBrk="1" hangingPunct="1"/>
            <a:endParaRPr lang="en-US" sz="1600" b="1" smtClean="0">
              <a:latin typeface="Tahoma" pitchFamily="-6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752ECB0-B3EC-474A-B80D-9B33392FDD71}" type="slidenum">
              <a:rPr lang="en-US" smtClean="0">
                <a:ea typeface="ＭＳ Ｐゴシック" pitchFamily="-64" charset="-128"/>
              </a:rPr>
              <a:pPr/>
              <a:t>36</a:t>
            </a:fld>
            <a:endParaRPr lang="en-US" smtClean="0">
              <a:ea typeface="ＭＳ Ｐゴシック" pitchFamily="-64" charset="-128"/>
            </a:endParaRPr>
          </a:p>
        </p:txBody>
      </p:sp>
      <p:sp>
        <p:nvSpPr>
          <p:cNvPr id="76803" name="Rectangle 2"/>
          <p:cNvSpPr>
            <a:spLocks noChangeArrowheads="1" noTextEdit="1"/>
          </p:cNvSpPr>
          <p:nvPr>
            <p:ph type="sldImg"/>
          </p:nvPr>
        </p:nvSpPr>
        <p:spPr>
          <a:xfrm>
            <a:off x="1182688" y="695325"/>
            <a:ext cx="4657725" cy="3492500"/>
          </a:xfrm>
          <a:ln/>
        </p:spPr>
      </p:sp>
      <p:sp>
        <p:nvSpPr>
          <p:cNvPr id="76804" name="Rectangle 3"/>
          <p:cNvSpPr>
            <a:spLocks noGrp="1" noChangeArrowheads="1"/>
          </p:cNvSpPr>
          <p:nvPr>
            <p:ph type="body" idx="1"/>
          </p:nvPr>
        </p:nvSpPr>
        <p:spPr>
          <a:xfrm>
            <a:off x="701675" y="4421188"/>
            <a:ext cx="5616575" cy="4189412"/>
          </a:xfrm>
          <a:noFill/>
          <a:ln/>
        </p:spPr>
        <p:txBody>
          <a:bodyPr/>
          <a:lstStyle/>
          <a:p>
            <a:pPr eaLnBrk="1" hangingPunct="1"/>
            <a:r>
              <a:rPr lang="en-US" sz="1600" b="1" smtClean="0">
                <a:latin typeface="Tahoma" pitchFamily="-64" charset="0"/>
                <a:ea typeface="ＭＳ Ｐゴシック" pitchFamily="-64" charset="-128"/>
              </a:rPr>
              <a:t>This is the Foundation</a:t>
            </a:r>
            <a:r>
              <a:rPr lang="en-US" sz="1600" b="1" smtClean="0">
                <a:ea typeface="ＭＳ Ｐゴシック" pitchFamily="-64" charset="-128"/>
              </a:rPr>
              <a:t>’</a:t>
            </a:r>
            <a:r>
              <a:rPr lang="en-US" sz="1600" b="1" smtClean="0">
                <a:latin typeface="Tahoma" pitchFamily="-64" charset="0"/>
                <a:ea typeface="ＭＳ Ｐゴシック" pitchFamily="-64" charset="-128"/>
              </a:rPr>
              <a:t>s goal  </a:t>
            </a:r>
          </a:p>
          <a:p>
            <a:pPr eaLnBrk="1" hangingPunct="1"/>
            <a:r>
              <a:rPr lang="en-US" sz="1600" b="1" smtClean="0">
                <a:latin typeface="Tahoma" pitchFamily="-64" charset="0"/>
                <a:ea typeface="ＭＳ Ｐゴシック" pitchFamily="-64" charset="-128"/>
              </a:rPr>
              <a:t>We have had great success toward achieving this goal, but as we saw, there are still challenges that need to be addressed. </a:t>
            </a:r>
          </a:p>
          <a:p>
            <a:pPr eaLnBrk="1" hangingPunct="1"/>
            <a:endParaRPr lang="en-US" sz="1600" b="1" smtClean="0">
              <a:latin typeface="Tahoma" pitchFamily="-64" charset="0"/>
              <a:ea typeface="ＭＳ Ｐゴシック" pitchFamily="-64" charset="-128"/>
            </a:endParaRPr>
          </a:p>
          <a:p>
            <a:pPr eaLnBrk="1" hangingPunct="1"/>
            <a:r>
              <a:rPr lang="en-US" sz="1600" b="1" smtClean="0">
                <a:latin typeface="Tahoma" pitchFamily="-64" charset="0"/>
                <a:ea typeface="ＭＳ Ｐゴシック" pitchFamily="-64" charset="-128"/>
              </a:rPr>
              <a:t>In an industry where the risk will never be 0, we face a constant challenge in meeting the public</a:t>
            </a:r>
            <a:r>
              <a:rPr lang="en-US" sz="1600" b="1" smtClean="0">
                <a:ea typeface="ＭＳ Ｐゴシック" pitchFamily="-64" charset="-128"/>
              </a:rPr>
              <a:t>’</a:t>
            </a:r>
            <a:r>
              <a:rPr lang="en-US" sz="1600" b="1" smtClean="0">
                <a:latin typeface="Tahoma" pitchFamily="-64" charset="0"/>
                <a:ea typeface="ＭＳ Ｐゴシック" pitchFamily="-64" charset="-128"/>
              </a:rPr>
              <a:t>s expectation of perfection as the minimum acceptable standard.</a:t>
            </a:r>
          </a:p>
          <a:p>
            <a:pPr eaLnBrk="1" hangingPunct="1"/>
            <a:endParaRPr lang="en-US" sz="1600" b="1" smtClean="0">
              <a:latin typeface="Tahoma" pitchFamily="-64" charset="0"/>
              <a:ea typeface="ＭＳ Ｐゴシック" pitchFamily="-64" charset="-128"/>
            </a:endParaRPr>
          </a:p>
          <a:p>
            <a:pPr eaLnBrk="1" hangingPunct="1"/>
            <a:r>
              <a:rPr lang="en-US" sz="1600" b="1" smtClean="0">
                <a:latin typeface="Tahoma" pitchFamily="-64" charset="0"/>
                <a:ea typeface="ＭＳ Ｐゴシック" pitchFamily="-64" charset="-128"/>
              </a:rPr>
              <a:t> However, the aviation industry continues to successfully address that challenge and is constantly working to make aviation safer by reduce the risk of an accident</a:t>
            </a:r>
          </a:p>
          <a:p>
            <a:pPr eaLnBrk="1" hangingPunct="1"/>
            <a:endParaRPr lang="en-US" sz="1600" b="1" smtClean="0">
              <a:latin typeface="Tahoma" pitchFamily="-64" charset="0"/>
              <a:ea typeface="ＭＳ Ｐゴシック" pitchFamily="-6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B40B1F24-F16C-46FE-BD75-96402933B8A7}" type="slidenum">
              <a:rPr lang="en-US" smtClean="0"/>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03A01BE-B539-4483-9C12-2043EB1C82D9}" type="slidenum">
              <a:rPr lang="en-US" smtClean="0"/>
              <a:pPr/>
              <a:t>4</a:t>
            </a:fld>
            <a:endParaRPr lang="en-US" smtClean="0"/>
          </a:p>
        </p:txBody>
      </p:sp>
      <p:sp>
        <p:nvSpPr>
          <p:cNvPr id="44035" name="Rectangle 2"/>
          <p:cNvSpPr>
            <a:spLocks noRot="1" noChangeArrowheads="1" noTextEdit="1"/>
          </p:cNvSpPr>
          <p:nvPr>
            <p:ph type="sldImg"/>
          </p:nvPr>
        </p:nvSpPr>
        <p:spPr>
          <a:xfrm>
            <a:off x="1182688" y="696913"/>
            <a:ext cx="4656137" cy="3490912"/>
          </a:xfrm>
          <a:ln/>
        </p:spPr>
      </p:sp>
      <p:sp>
        <p:nvSpPr>
          <p:cNvPr id="44036" name="Rectangle 3"/>
          <p:cNvSpPr>
            <a:spLocks noGrp="1" noChangeArrowheads="1"/>
          </p:cNvSpPr>
          <p:nvPr>
            <p:ph type="body" idx="1"/>
          </p:nvPr>
        </p:nvSpPr>
        <p:spPr>
          <a:xfrm>
            <a:off x="234950" y="4265613"/>
            <a:ext cx="6316663" cy="4884737"/>
          </a:xfrm>
          <a:noFill/>
          <a:ln/>
        </p:spPr>
        <p:txBody>
          <a:bodyPr/>
          <a:lstStyle/>
          <a:p>
            <a:pPr eaLnBrk="1" hangingPunct="1">
              <a:lnSpc>
                <a:spcPct val="90000"/>
              </a:lnSpc>
              <a:buClr>
                <a:srgbClr val="00CCFF"/>
              </a:buClr>
            </a:pPr>
            <a:r>
              <a:rPr lang="en-US" sz="1600" b="1" smtClean="0">
                <a:latin typeface="Tahoma" pitchFamily="-64" charset="0"/>
              </a:rPr>
              <a:t>This chart lists the major accidents that have occurred up to 1 November of this year to commercial jet airplanes. This includes all scheduled and unscheduled passenger and cargo operations for Western and Eastern built commercial jet aircraft.</a:t>
            </a:r>
          </a:p>
          <a:p>
            <a:pPr eaLnBrk="1" hangingPunct="1">
              <a:lnSpc>
                <a:spcPct val="90000"/>
              </a:lnSpc>
              <a:buClr>
                <a:srgbClr val="00CCFF"/>
              </a:buClr>
            </a:pPr>
            <a:r>
              <a:rPr lang="en-US" sz="1600" b="1" smtClean="0">
                <a:latin typeface="Tahoma" pitchFamily="-64" charset="0"/>
              </a:rPr>
              <a:t>As you can see, there have been 17 major accidents so far this year</a:t>
            </a:r>
          </a:p>
          <a:p>
            <a:pPr eaLnBrk="1" hangingPunct="1">
              <a:lnSpc>
                <a:spcPct val="90000"/>
              </a:lnSpc>
              <a:buClr>
                <a:srgbClr val="00CCFF"/>
              </a:buClr>
            </a:pPr>
            <a:r>
              <a:rPr lang="en-US" sz="1600" b="1" smtClean="0">
                <a:latin typeface="Tahoma" pitchFamily="-64" charset="0"/>
              </a:rPr>
              <a:t>14 of these major accidents have been approach and landing accidents</a:t>
            </a:r>
          </a:p>
          <a:p>
            <a:pPr eaLnBrk="1" hangingPunct="1">
              <a:lnSpc>
                <a:spcPct val="90000"/>
              </a:lnSpc>
              <a:buClr>
                <a:srgbClr val="00CCFF"/>
              </a:buClr>
            </a:pPr>
            <a:endParaRPr lang="en-US" sz="1600" b="1" smtClean="0">
              <a:latin typeface="Tahoma" pitchFamily="-64" charset="0"/>
            </a:endParaRPr>
          </a:p>
          <a:p>
            <a:pPr eaLnBrk="1" hangingPunct="1">
              <a:lnSpc>
                <a:spcPct val="90000"/>
              </a:lnSpc>
              <a:buClr>
                <a:srgbClr val="00CCFF"/>
              </a:buClr>
            </a:pPr>
            <a:r>
              <a:rPr lang="en-US" sz="1600" b="1" smtClean="0">
                <a:latin typeface="Tahoma" pitchFamily="-64" charset="0"/>
              </a:rPr>
              <a:t>There have been 2 CFIT accidents </a:t>
            </a:r>
          </a:p>
          <a:p>
            <a:pPr eaLnBrk="1" hangingPunct="1">
              <a:lnSpc>
                <a:spcPct val="90000"/>
              </a:lnSpc>
              <a:buClr>
                <a:srgbClr val="00CCFF"/>
              </a:buClr>
            </a:pPr>
            <a:r>
              <a:rPr lang="en-US" sz="1600" b="1" smtClean="0">
                <a:latin typeface="Tahoma" pitchFamily="-64" charset="0"/>
              </a:rPr>
              <a:t>There have been  2 LOC accidents </a:t>
            </a:r>
          </a:p>
          <a:p>
            <a:pPr eaLnBrk="1" hangingPunct="1">
              <a:lnSpc>
                <a:spcPct val="90000"/>
              </a:lnSpc>
              <a:buClr>
                <a:srgbClr val="00CCFF"/>
              </a:buClr>
            </a:pPr>
            <a:endParaRPr lang="en-US" sz="1600" b="1" smtClean="0">
              <a:latin typeface="Tahoma" pitchFamily="-64" charset="0"/>
            </a:endParaRPr>
          </a:p>
          <a:p>
            <a:pPr eaLnBrk="1" hangingPunct="1">
              <a:lnSpc>
                <a:spcPct val="90000"/>
              </a:lnSpc>
              <a:buClr>
                <a:srgbClr val="00CCFF"/>
              </a:buClr>
            </a:pPr>
            <a:r>
              <a:rPr lang="en-US" sz="1600" b="1" smtClean="0">
                <a:latin typeface="Tahoma" pitchFamily="-64" charset="0"/>
              </a:rPr>
              <a:t>There have been 5 runway excursion major accidents.  There have actually been 7 accidents where the aircraft has departed the runway – however, by definition, for an excursion, the aircraft wheels need to leave the runway surface.  In two of the accidents, the aircraft did not have wheels when it arrived at the runway, and thus they were not runway excursion accidents.</a:t>
            </a:r>
          </a:p>
          <a:p>
            <a:pPr eaLnBrk="1" hangingPunct="1">
              <a:lnSpc>
                <a:spcPct val="90000"/>
              </a:lnSpc>
              <a:buClr>
                <a:srgbClr val="00CCFF"/>
              </a:buClr>
            </a:pPr>
            <a:endParaRPr lang="en-US" sz="1600" b="1" smtClean="0">
              <a:latin typeface="Tahoma" pitchFamily="-6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buClr>
                <a:srgbClr val="00CCFF"/>
              </a:buClr>
            </a:pPr>
            <a:r>
              <a:rPr lang="en-US" sz="1600" b="1" smtClean="0">
                <a:latin typeface="Tahoma" pitchFamily="-64" charset="0"/>
                <a:cs typeface="Tahoma" pitchFamily="-64" charset="0"/>
              </a:rPr>
              <a:t> </a:t>
            </a:r>
            <a:r>
              <a:rPr lang="en-US" sz="1600" b="1" smtClean="0">
                <a:latin typeface="Tahoma" pitchFamily="-64" charset="0"/>
                <a:ea typeface="ＭＳ Ｐゴシック" pitchFamily="-64" charset="-128"/>
                <a:cs typeface="Tahoma" pitchFamily="-64" charset="0"/>
              </a:rPr>
              <a:t>This chart shows both the number of Major accidents and the major accident rate for commercial jet aircraft in losses per one million departures for the last 10 full years, plus this year to 1 November</a:t>
            </a:r>
          </a:p>
          <a:p>
            <a:pPr>
              <a:buClr>
                <a:srgbClr val="00CCFF"/>
              </a:buClr>
            </a:pPr>
            <a:endParaRPr lang="en-US" sz="1600" b="1" smtClean="0">
              <a:latin typeface="Tahoma" pitchFamily="-64" charset="0"/>
              <a:ea typeface="ＭＳ Ｐゴシック" pitchFamily="-64" charset="-128"/>
              <a:cs typeface="Tahoma" pitchFamily="-64" charset="0"/>
            </a:endParaRPr>
          </a:p>
          <a:p>
            <a:pPr>
              <a:buClr>
                <a:srgbClr val="00CCFF"/>
              </a:buClr>
            </a:pPr>
            <a:r>
              <a:rPr lang="en-US" sz="1600" b="1" smtClean="0">
                <a:latin typeface="Tahoma" pitchFamily="-64" charset="0"/>
                <a:ea typeface="ＭＳ Ｐゴシック" pitchFamily="-64" charset="-128"/>
                <a:cs typeface="Tahoma" pitchFamily="-64" charset="0"/>
              </a:rPr>
              <a:t>The major accident  numbers are for both Eastern and Western built aircraft</a:t>
            </a:r>
          </a:p>
          <a:p>
            <a:pPr>
              <a:buClr>
                <a:srgbClr val="00CCFF"/>
              </a:buClr>
            </a:pPr>
            <a:endParaRPr lang="en-US" sz="1600" b="1" smtClean="0">
              <a:latin typeface="Tahoma" pitchFamily="-64" charset="0"/>
              <a:ea typeface="ＭＳ Ｐゴシック" pitchFamily="-64" charset="-128"/>
              <a:cs typeface="Tahoma" pitchFamily="-64" charset="0"/>
            </a:endParaRPr>
          </a:p>
          <a:p>
            <a:pPr>
              <a:buClr>
                <a:srgbClr val="00CCFF"/>
              </a:buClr>
            </a:pPr>
            <a:r>
              <a:rPr lang="en-US" sz="1600" b="1" smtClean="0">
                <a:latin typeface="Tahoma" pitchFamily="-64" charset="0"/>
                <a:ea typeface="ＭＳ Ｐゴシック" pitchFamily="-64" charset="-128"/>
                <a:cs typeface="Tahoma" pitchFamily="-64" charset="0"/>
              </a:rPr>
              <a:t>The rate is only for Western built aircraft because, even though we have the number of major accidents for Eastern built aircraft</a:t>
            </a:r>
          </a:p>
          <a:p>
            <a:pPr>
              <a:buClr>
                <a:srgbClr val="00CCFF"/>
              </a:buClr>
            </a:pPr>
            <a:r>
              <a:rPr lang="en-US" sz="1600" b="1" smtClean="0">
                <a:latin typeface="Tahoma" pitchFamily="-64" charset="0"/>
                <a:ea typeface="ＭＳ Ｐゴシック" pitchFamily="-64" charset="-128"/>
                <a:cs typeface="Tahoma" pitchFamily="-64" charset="0"/>
              </a:rPr>
              <a:t> we do not have reliable worldwide exposure data to calculate rates for them</a:t>
            </a:r>
            <a:endParaRPr lang="en-US" sz="1600" smtClean="0">
              <a:latin typeface="Tahoma" pitchFamily="-64" charset="0"/>
              <a:cs typeface="Tahoma" pitchFamily="-64" charset="0"/>
            </a:endParaRPr>
          </a:p>
        </p:txBody>
      </p:sp>
      <p:sp>
        <p:nvSpPr>
          <p:cNvPr id="45060" name="Slide Number Placeholder 3"/>
          <p:cNvSpPr>
            <a:spLocks noGrp="1"/>
          </p:cNvSpPr>
          <p:nvPr>
            <p:ph type="sldNum" sz="quarter" idx="5"/>
          </p:nvPr>
        </p:nvSpPr>
        <p:spPr>
          <a:noFill/>
        </p:spPr>
        <p:txBody>
          <a:bodyPr/>
          <a:lstStyle/>
          <a:p>
            <a:fld id="{67D151FE-8CB3-4E37-8074-C8B08828777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7D4AE8-85CC-4DBF-8F28-80D968645E6F}" type="slidenum">
              <a:rPr lang="en-US" smtClean="0"/>
              <a:pPr/>
              <a:t>6</a:t>
            </a:fld>
            <a:endParaRPr lang="en-US" smtClean="0"/>
          </a:p>
        </p:txBody>
      </p:sp>
      <p:sp>
        <p:nvSpPr>
          <p:cNvPr id="46083" name="Rectangle 2"/>
          <p:cNvSpPr>
            <a:spLocks noRot="1" noChangeArrowheads="1" noTextEdit="1"/>
          </p:cNvSpPr>
          <p:nvPr>
            <p:ph type="sldImg"/>
          </p:nvPr>
        </p:nvSpPr>
        <p:spPr>
          <a:xfrm>
            <a:off x="1182688" y="696913"/>
            <a:ext cx="4656137" cy="3490912"/>
          </a:xfrm>
          <a:ln/>
        </p:spPr>
      </p:sp>
      <p:sp>
        <p:nvSpPr>
          <p:cNvPr id="46084" name="Rectangle 3"/>
          <p:cNvSpPr>
            <a:spLocks noGrp="1" noChangeArrowheads="1"/>
          </p:cNvSpPr>
          <p:nvPr>
            <p:ph type="body" idx="1"/>
          </p:nvPr>
        </p:nvSpPr>
        <p:spPr>
          <a:xfrm>
            <a:off x="798513" y="4421188"/>
            <a:ext cx="5284787" cy="4189412"/>
          </a:xfrm>
          <a:noFill/>
          <a:ln/>
        </p:spPr>
        <p:txBody>
          <a:bodyPr/>
          <a:lstStyle/>
          <a:p>
            <a:pPr eaLnBrk="1" hangingPunct="1">
              <a:buClr>
                <a:srgbClr val="00CCFF"/>
              </a:buClr>
            </a:pPr>
            <a:r>
              <a:rPr lang="en-US" sz="1600" b="1" smtClean="0">
                <a:latin typeface="Tahoma" pitchFamily="-64" charset="0"/>
              </a:rPr>
              <a:t>This chart lists the major accidents that have occurred up to 1 November to business type turbojet aircraft.</a:t>
            </a:r>
          </a:p>
          <a:p>
            <a:pPr eaLnBrk="1" hangingPunct="1">
              <a:buClr>
                <a:srgbClr val="00CCFF"/>
              </a:buClr>
            </a:pPr>
            <a:r>
              <a:rPr lang="en-US" sz="1600" b="1" smtClean="0">
                <a:latin typeface="Tahoma" pitchFamily="-64" charset="0"/>
              </a:rPr>
              <a:t>As you can see, there have been only 6 major accidents so far this year.</a:t>
            </a:r>
          </a:p>
          <a:p>
            <a:pPr eaLnBrk="1" hangingPunct="1">
              <a:buClr>
                <a:srgbClr val="00CCFF"/>
              </a:buClr>
            </a:pPr>
            <a:endParaRPr lang="en-US" sz="1600" b="1" smtClean="0">
              <a:latin typeface="Tahoma" pitchFamily="-64" charset="0"/>
            </a:endParaRPr>
          </a:p>
          <a:p>
            <a:pPr eaLnBrk="1" hangingPunct="1">
              <a:buClr>
                <a:srgbClr val="00CCFF"/>
              </a:buClr>
            </a:pPr>
            <a:endParaRPr lang="en-US" sz="1600" b="1" smtClean="0">
              <a:latin typeface="Tahoma" pitchFamily="-64" charset="0"/>
            </a:endParaRPr>
          </a:p>
          <a:p>
            <a:pPr eaLnBrk="1" hangingPunct="1">
              <a:buClr>
                <a:srgbClr val="00CCFF"/>
              </a:buClr>
            </a:pPr>
            <a:endParaRPr lang="en-US" sz="1600" b="1" smtClean="0">
              <a:latin typeface="Tahoma" pitchFamily="-64" charset="0"/>
            </a:endParaRPr>
          </a:p>
          <a:p>
            <a:pPr eaLnBrk="1" hangingPunct="1">
              <a:buClr>
                <a:srgbClr val="00CCFF"/>
              </a:buClr>
            </a:pPr>
            <a:r>
              <a:rPr lang="en-US" sz="1600" b="1" smtClean="0">
                <a:solidFill>
                  <a:srgbClr val="FF0000"/>
                </a:solidFill>
                <a:latin typeface="Tahoma" pitchFamily="-64" charset="0"/>
              </a:rPr>
              <a:t>	</a:t>
            </a:r>
            <a:r>
              <a:rPr lang="en-US" sz="1600" b="1" smtClean="0">
                <a:latin typeface="Tahoma" pitchFamily="-64" charset="0"/>
              </a:rPr>
              <a:t/>
            </a:r>
            <a:br>
              <a:rPr lang="en-US" sz="1600" b="1" smtClean="0">
                <a:latin typeface="Tahoma" pitchFamily="-64" charset="0"/>
              </a:rPr>
            </a:br>
            <a:endParaRPr lang="en-US" sz="1600" b="1" smtClean="0">
              <a:latin typeface="Tahoma" pitchFamily="-6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z="1600" b="1" smtClean="0">
                <a:latin typeface="Tahoma" pitchFamily="-64" charset="0"/>
                <a:cs typeface="Tahoma" pitchFamily="-64" charset="0"/>
              </a:rPr>
              <a:t>This is a look at the last 10 years of business jet major accidents.  </a:t>
            </a:r>
          </a:p>
        </p:txBody>
      </p:sp>
      <p:sp>
        <p:nvSpPr>
          <p:cNvPr id="47108" name="Slide Number Placeholder 3"/>
          <p:cNvSpPr>
            <a:spLocks noGrp="1"/>
          </p:cNvSpPr>
          <p:nvPr>
            <p:ph type="sldNum" sz="quarter" idx="5"/>
          </p:nvPr>
        </p:nvSpPr>
        <p:spPr>
          <a:noFill/>
        </p:spPr>
        <p:txBody>
          <a:bodyPr/>
          <a:lstStyle/>
          <a:p>
            <a:fld id="{B04E7D26-88B1-48A4-909D-0530421E4CF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95C60D-19A0-4364-A44D-DF70798BE2A3}" type="slidenum">
              <a:rPr lang="en-US" smtClean="0"/>
              <a:pPr/>
              <a:t>8</a:t>
            </a:fld>
            <a:endParaRPr lang="en-US" smtClean="0"/>
          </a:p>
        </p:txBody>
      </p:sp>
      <p:sp>
        <p:nvSpPr>
          <p:cNvPr id="48131" name="Rectangle 2"/>
          <p:cNvSpPr>
            <a:spLocks noRot="1" noChangeArrowheads="1" noTextEdit="1"/>
          </p:cNvSpPr>
          <p:nvPr>
            <p:ph type="sldImg"/>
          </p:nvPr>
        </p:nvSpPr>
        <p:spPr>
          <a:xfrm>
            <a:off x="1193800" y="703263"/>
            <a:ext cx="4637088" cy="3478212"/>
          </a:xfrm>
          <a:ln w="12700" cap="flat">
            <a:solidFill>
              <a:schemeClr val="tx1"/>
            </a:solidFill>
          </a:ln>
        </p:spPr>
      </p:sp>
      <p:sp>
        <p:nvSpPr>
          <p:cNvPr id="48132" name="Text Box 3"/>
          <p:cNvSpPr txBox="1">
            <a:spLocks noChangeArrowheads="1"/>
          </p:cNvSpPr>
          <p:nvPr/>
        </p:nvSpPr>
        <p:spPr bwMode="auto">
          <a:xfrm>
            <a:off x="592138" y="4560888"/>
            <a:ext cx="6194425" cy="3887787"/>
          </a:xfrm>
          <a:prstGeom prst="rect">
            <a:avLst/>
          </a:prstGeom>
          <a:noFill/>
          <a:ln w="12700">
            <a:noFill/>
            <a:miter lim="800000"/>
            <a:headEnd type="none" w="sm" len="sm"/>
            <a:tailEnd type="none" w="sm" len="sm"/>
          </a:ln>
        </p:spPr>
        <p:txBody>
          <a:bodyPr lIns="93159" tIns="46579" rIns="93159" bIns="46579">
            <a:spAutoFit/>
          </a:bodyPr>
          <a:lstStyle/>
          <a:p>
            <a:pPr defTabSz="925513" eaLnBrk="0" hangingPunct="0">
              <a:spcBef>
                <a:spcPct val="30000"/>
              </a:spcBef>
              <a:buClr>
                <a:srgbClr val="00CCFF"/>
              </a:buClr>
            </a:pPr>
            <a:r>
              <a:rPr lang="en-US" sz="1600" b="1">
                <a:latin typeface="Tahoma" pitchFamily="-64" charset="0"/>
                <a:ea typeface="ＭＳ Ｐゴシック" pitchFamily="-64" charset="-128"/>
              </a:rPr>
              <a:t>This chart lists the commercial turboprop major accidents that have occurred so far in 2010 </a:t>
            </a: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r>
              <a:rPr lang="en-US" sz="1600" b="1">
                <a:latin typeface="Tahoma" pitchFamily="-64" charset="0"/>
                <a:ea typeface="ＭＳ Ｐゴシック" pitchFamily="-64" charset="-128"/>
              </a:rPr>
              <a:t>This is for all Western and Eastern built turboprop aircraft with greater than 14 seats .</a:t>
            </a: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r>
              <a:rPr lang="en-US" sz="1600" b="1">
                <a:latin typeface="Tahoma" pitchFamily="-64" charset="0"/>
                <a:ea typeface="ＭＳ Ｐゴシック" pitchFamily="-64" charset="-128"/>
              </a:rPr>
              <a:t>You will note two unique things about the turboprop list for this year to date:</a:t>
            </a:r>
          </a:p>
          <a:p>
            <a:pPr defTabSz="925513" eaLnBrk="0" hangingPunct="0">
              <a:spcBef>
                <a:spcPct val="30000"/>
              </a:spcBef>
              <a:buClr>
                <a:srgbClr val="00CCFF"/>
              </a:buClr>
            </a:pPr>
            <a:r>
              <a:rPr lang="en-US" sz="1600" b="1">
                <a:latin typeface="Tahoma" pitchFamily="-64" charset="0"/>
                <a:ea typeface="ＭＳ Ｐゴシック" pitchFamily="-64" charset="-128"/>
              </a:rPr>
              <a:t>  1.  For the first time, it fits on one page</a:t>
            </a:r>
          </a:p>
          <a:p>
            <a:pPr defTabSz="925513" eaLnBrk="0" hangingPunct="0">
              <a:spcBef>
                <a:spcPct val="30000"/>
              </a:spcBef>
              <a:buClr>
                <a:srgbClr val="00CCFF"/>
              </a:buClr>
            </a:pPr>
            <a:r>
              <a:rPr lang="en-US" sz="1600" b="1">
                <a:latin typeface="Tahoma" pitchFamily="-64" charset="0"/>
                <a:ea typeface="ＭＳ Ｐゴシック" pitchFamily="-64" charset="-128"/>
              </a:rPr>
              <a:t>  2.  There are less turboprop major accidents than </a:t>
            </a:r>
            <a:br>
              <a:rPr lang="en-US" sz="1600" b="1">
                <a:latin typeface="Tahoma" pitchFamily="-64" charset="0"/>
                <a:ea typeface="ＭＳ Ｐゴシック" pitchFamily="-64" charset="-128"/>
              </a:rPr>
            </a:br>
            <a:r>
              <a:rPr lang="en-US" sz="1600" b="1">
                <a:latin typeface="Tahoma" pitchFamily="-64" charset="0"/>
                <a:ea typeface="ＭＳ Ｐゴシック" pitchFamily="-64" charset="-128"/>
              </a:rPr>
              <a:t>        commercial jet major accidents – a first. </a:t>
            </a:r>
          </a:p>
          <a:p>
            <a:pPr defTabSz="925513" eaLnBrk="0" hangingPunct="0">
              <a:spcBef>
                <a:spcPct val="30000"/>
              </a:spcBef>
              <a:buClr>
                <a:srgbClr val="00CCFF"/>
              </a:buClr>
            </a:pPr>
            <a:endParaRPr lang="en-US" sz="1600" b="1">
              <a:latin typeface="Tahoma" pitchFamily="-64" charset="0"/>
              <a:ea typeface="ＭＳ Ｐゴシック" pitchFamily="-64" charset="-128"/>
            </a:endParaRPr>
          </a:p>
          <a:p>
            <a:pPr defTabSz="925513" eaLnBrk="0" hangingPunct="0">
              <a:spcBef>
                <a:spcPct val="30000"/>
              </a:spcBef>
              <a:buClr>
                <a:srgbClr val="00CCFF"/>
              </a:buClr>
            </a:pPr>
            <a:endParaRPr lang="en-US" sz="1600" b="1">
              <a:latin typeface="Tahoma" pitchFamily="-64" charset="0"/>
              <a:ea typeface="ＭＳ Ｐゴシック" pitchFamily="-6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z="1600" b="1" smtClean="0">
                <a:latin typeface="Tahoma" pitchFamily="-64" charset="0"/>
                <a:cs typeface="Tahoma" pitchFamily="-64" charset="0"/>
              </a:rPr>
              <a:t>This is a look at the last 10 years of turboprop major accidents.  </a:t>
            </a:r>
          </a:p>
        </p:txBody>
      </p:sp>
      <p:sp>
        <p:nvSpPr>
          <p:cNvPr id="49156" name="Slide Number Placeholder 3"/>
          <p:cNvSpPr>
            <a:spLocks noGrp="1"/>
          </p:cNvSpPr>
          <p:nvPr>
            <p:ph type="sldNum" sz="quarter" idx="5"/>
          </p:nvPr>
        </p:nvSpPr>
        <p:spPr>
          <a:noFill/>
        </p:spPr>
        <p:txBody>
          <a:bodyPr/>
          <a:lstStyle/>
          <a:p>
            <a:fld id="{ECB614EF-382C-4CB0-98D2-98BB6786813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F4BEF-FFD4-444F-A861-481FC98C38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33162-1B40-40AC-9319-3458E7922A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4D984-24C4-4B0B-AD39-AC3D162F34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F6A86F-437A-482A-9EFD-0EA680B7E1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CF619-834A-44F7-802F-6AC8AC4486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F3C00-F07B-44E2-8550-471563A71D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EF9E8-B389-419E-B70D-0F275AB63C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BC8F27-91B9-48A5-B215-5547A6CCDD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138F26-C39E-4572-810C-4797D26512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F2DF9B-D67F-44E2-8AF5-E0CFBFF83D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74CDB3-DFA6-49BF-9461-06B852E7BE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402763-B99F-471E-A32B-6581395B95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AB3A9-1D44-4F36-B715-19BDEE7306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1ED3645-1DC6-4944-8569-9294752947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8925" y="304800"/>
            <a:ext cx="8509000" cy="2190750"/>
          </a:xfrm>
        </p:spPr>
        <p:txBody>
          <a:bodyPr/>
          <a:lstStyle/>
          <a:p>
            <a:pPr defTabSz="990600" eaLnBrk="1" hangingPunct="1"/>
            <a:r>
              <a:rPr lang="en-US" sz="6000" b="1" smtClean="0">
                <a:solidFill>
                  <a:srgbClr val="FFFF00"/>
                </a:solidFill>
                <a:latin typeface="Tahoma" pitchFamily="-64" charset="0"/>
              </a:rPr>
              <a:t>Aviation Safety 2010</a:t>
            </a:r>
            <a:r>
              <a:rPr lang="en-US" smtClean="0">
                <a:solidFill>
                  <a:srgbClr val="FFFF00"/>
                </a:solidFill>
              </a:rPr>
              <a:t/>
            </a:r>
            <a:br>
              <a:rPr lang="en-US" smtClean="0">
                <a:solidFill>
                  <a:srgbClr val="FFFF00"/>
                </a:solidFill>
              </a:rPr>
            </a:br>
            <a:r>
              <a:rPr lang="en-US" sz="2400" smtClean="0">
                <a:solidFill>
                  <a:srgbClr val="FFFF00"/>
                </a:solidFill>
              </a:rPr>
              <a:t/>
            </a:r>
            <a:br>
              <a:rPr lang="en-US" sz="2400" smtClean="0">
                <a:solidFill>
                  <a:srgbClr val="FFFF00"/>
                </a:solidFill>
              </a:rPr>
            </a:br>
            <a:r>
              <a:rPr lang="en-US" sz="6000" b="1" smtClean="0">
                <a:solidFill>
                  <a:srgbClr val="FFFF00"/>
                </a:solidFill>
                <a:latin typeface="Tahoma" pitchFamily="-64" charset="0"/>
              </a:rPr>
              <a:t>The Year In Review</a:t>
            </a:r>
            <a:endParaRPr lang="en-US" sz="6000" b="1" smtClean="0">
              <a:latin typeface="Tahoma" pitchFamily="-64" charset="0"/>
            </a:endParaRPr>
          </a:p>
        </p:txBody>
      </p:sp>
      <p:sp>
        <p:nvSpPr>
          <p:cNvPr id="5123" name="Text Box 3"/>
          <p:cNvSpPr txBox="1">
            <a:spLocks noChangeArrowheads="1"/>
          </p:cNvSpPr>
          <p:nvPr/>
        </p:nvSpPr>
        <p:spPr bwMode="auto">
          <a:xfrm>
            <a:off x="744538" y="5486400"/>
            <a:ext cx="7875587" cy="1066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b="1">
                <a:solidFill>
                  <a:srgbClr val="FFFF00"/>
                </a:solidFill>
                <a:latin typeface="Tahoma" pitchFamily="-64" charset="0"/>
                <a:ea typeface="ＭＳ Ｐゴシック" pitchFamily="-64" charset="-128"/>
              </a:rPr>
              <a:t>Jim  Burin</a:t>
            </a:r>
            <a:br>
              <a:rPr lang="en-US" sz="3200" b="1">
                <a:solidFill>
                  <a:srgbClr val="FFFF00"/>
                </a:solidFill>
                <a:latin typeface="Tahoma" pitchFamily="-64" charset="0"/>
                <a:ea typeface="ＭＳ Ｐゴシック" pitchFamily="-64" charset="-128"/>
              </a:rPr>
            </a:br>
            <a:r>
              <a:rPr lang="en-US" sz="3200" b="1" i="1">
                <a:solidFill>
                  <a:srgbClr val="FFFF00"/>
                </a:solidFill>
                <a:latin typeface="Tahoma" pitchFamily="-64" charset="0"/>
                <a:ea typeface="ＭＳ Ｐゴシック" pitchFamily="-64" charset="-128"/>
              </a:rPr>
              <a:t>Director  of  Technical  Programs</a:t>
            </a:r>
            <a:endParaRPr lang="en-US" sz="3200" b="1">
              <a:solidFill>
                <a:srgbClr val="FFFF00"/>
              </a:solidFill>
              <a:latin typeface="Tahoma" pitchFamily="-64" charset="0"/>
              <a:ea typeface="ＭＳ Ｐゴシック" pitchFamily="-64" charset="-128"/>
            </a:endParaRPr>
          </a:p>
        </p:txBody>
      </p:sp>
      <p:sp>
        <p:nvSpPr>
          <p:cNvPr id="5124" name="Rectangle 34"/>
          <p:cNvSpPr>
            <a:spLocks noChangeArrowheads="1"/>
          </p:cNvSpPr>
          <p:nvPr/>
        </p:nvSpPr>
        <p:spPr bwMode="auto">
          <a:xfrm>
            <a:off x="0" y="13319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pic>
        <p:nvPicPr>
          <p:cNvPr id="5125" name="Picture 36" descr="fsf_logo_7_08_rgb_rvsd"/>
          <p:cNvPicPr>
            <a:picLocks noChangeAspect="1" noChangeArrowheads="1"/>
          </p:cNvPicPr>
          <p:nvPr/>
        </p:nvPicPr>
        <p:blipFill>
          <a:blip r:embed="rId3" cstate="print"/>
          <a:srcRect/>
          <a:stretch>
            <a:fillRect/>
          </a:stretch>
        </p:blipFill>
        <p:spPr bwMode="auto">
          <a:xfrm>
            <a:off x="1828800" y="2686050"/>
            <a:ext cx="5715000"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98613" y="4954588"/>
            <a:ext cx="6538912" cy="584200"/>
          </a:xfrm>
          <a:prstGeom prst="rect">
            <a:avLst/>
          </a:prstGeom>
          <a:noFill/>
          <a:ln w="12700">
            <a:noFill/>
            <a:miter lim="800000"/>
            <a:headEnd type="none" w="sm" len="sm"/>
            <a:tailEnd type="none" w="sm" len="sm"/>
          </a:ln>
        </p:spPr>
        <p:txBody>
          <a:bodyPr>
            <a:spAutoFit/>
          </a:bodyPr>
          <a:lstStyle/>
          <a:p>
            <a:pPr>
              <a:spcBef>
                <a:spcPct val="50000"/>
              </a:spcBef>
            </a:pPr>
            <a:endParaRPr lang="en-US" sz="3200" b="1"/>
          </a:p>
        </p:txBody>
      </p:sp>
      <p:pic>
        <p:nvPicPr>
          <p:cNvPr id="14339" name="Picture 7" descr="001_LOOKEASTRHFUSE"/>
          <p:cNvPicPr>
            <a:picLocks noChangeAspect="1" noChangeArrowheads="1"/>
          </p:cNvPicPr>
          <p:nvPr>
            <p:ph sz="half" idx="2"/>
          </p:nvPr>
        </p:nvPicPr>
        <p:blipFill>
          <a:blip r:embed="rId3"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1146175"/>
          </a:xfrm>
          <a:noFill/>
        </p:spPr>
        <p:txBody>
          <a:bodyPr lIns="92075" tIns="46038" rIns="92075" bIns="46038"/>
          <a:lstStyle/>
          <a:p>
            <a:pPr eaLnBrk="1" hangingPunct="1"/>
            <a:r>
              <a:rPr lang="en-US" sz="3600" b="1" smtClean="0">
                <a:solidFill>
                  <a:srgbClr val="FFFF00"/>
                </a:solidFill>
                <a:latin typeface="Tahoma" pitchFamily="-64" charset="0"/>
              </a:rPr>
              <a:t>Approach and Landing Major Accidents </a:t>
            </a:r>
            <a:br>
              <a:rPr lang="en-US" sz="3600" b="1" smtClean="0">
                <a:solidFill>
                  <a:srgbClr val="FFFF00"/>
                </a:solidFill>
                <a:latin typeface="Tahoma" pitchFamily="-64" charset="0"/>
              </a:rPr>
            </a:br>
            <a:r>
              <a:rPr lang="en-US" sz="3600" b="1" smtClean="0">
                <a:solidFill>
                  <a:srgbClr val="FFFF00"/>
                </a:solidFill>
                <a:latin typeface="Tahoma" pitchFamily="-64" charset="0"/>
              </a:rPr>
              <a:t>Commercial Jets </a:t>
            </a:r>
            <a:br>
              <a:rPr lang="en-US" sz="3600" b="1" smtClean="0">
                <a:solidFill>
                  <a:srgbClr val="FFFF00"/>
                </a:solidFill>
                <a:latin typeface="Tahoma" pitchFamily="-64" charset="0"/>
              </a:rPr>
            </a:br>
            <a:r>
              <a:rPr lang="en-US" sz="2800" b="1" smtClean="0">
                <a:solidFill>
                  <a:srgbClr val="FFFF00"/>
                </a:solidFill>
                <a:latin typeface="Tahoma" pitchFamily="-64" charset="0"/>
              </a:rPr>
              <a:t>1  January  2010 through 1 November 2010</a:t>
            </a:r>
          </a:p>
        </p:txBody>
      </p:sp>
      <p:sp>
        <p:nvSpPr>
          <p:cNvPr id="15363" name="Rectangle 3"/>
          <p:cNvSpPr>
            <a:spLocks noChangeArrowheads="1"/>
          </p:cNvSpPr>
          <p:nvPr/>
        </p:nvSpPr>
        <p:spPr bwMode="auto">
          <a:xfrm>
            <a:off x="0" y="6583363"/>
            <a:ext cx="3443288" cy="274637"/>
          </a:xfrm>
          <a:prstGeom prst="rect">
            <a:avLst/>
          </a:prstGeom>
          <a:noFill/>
          <a:ln w="9525">
            <a:noFill/>
            <a:miter lim="800000"/>
            <a:headEnd/>
            <a:tailEnd/>
          </a:ln>
        </p:spPr>
        <p:txBody>
          <a:bodyPr wrap="none" lIns="92075" tIns="46038" rIns="92075" bIns="46038">
            <a:spAutoFit/>
          </a:bodyPr>
          <a:lstStyle/>
          <a:p>
            <a:pPr eaLnBrk="0" hangingPunct="0"/>
            <a:r>
              <a:rPr lang="en-US" sz="1200" b="1">
                <a:solidFill>
                  <a:srgbClr val="FFFF00"/>
                </a:solidFill>
                <a:ea typeface="ＭＳ Ｐゴシック" pitchFamily="-64" charset="-128"/>
              </a:rPr>
              <a:t>Source: Ascend and Aviation Safety Network</a:t>
            </a:r>
            <a:endParaRPr lang="en-US" sz="1200" b="1" i="1">
              <a:solidFill>
                <a:schemeClr val="tx2"/>
              </a:solidFill>
              <a:ea typeface="ＭＳ Ｐゴシック" pitchFamily="-64" charset="-128"/>
            </a:endParaRPr>
          </a:p>
        </p:txBody>
      </p:sp>
      <p:sp>
        <p:nvSpPr>
          <p:cNvPr id="15364" name="Rectangle 97"/>
          <p:cNvSpPr>
            <a:spLocks noChangeArrowheads="1"/>
          </p:cNvSpPr>
          <p:nvPr/>
        </p:nvSpPr>
        <p:spPr bwMode="auto">
          <a:xfrm>
            <a:off x="0" y="18653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graphicFrame>
        <p:nvGraphicFramePr>
          <p:cNvPr id="6" name="Group 127"/>
          <p:cNvGraphicFramePr>
            <a:graphicFrameLocks noGrp="1"/>
          </p:cNvGraphicFramePr>
          <p:nvPr/>
        </p:nvGraphicFramePr>
        <p:xfrm>
          <a:off x="-39688" y="1584325"/>
          <a:ext cx="9183688" cy="4968875"/>
        </p:xfrm>
        <a:graphic>
          <a:graphicData uri="http://schemas.openxmlformats.org/drawingml/2006/table">
            <a:tbl>
              <a:tblPr/>
              <a:tblGrid>
                <a:gridCol w="1335088"/>
                <a:gridCol w="2209800"/>
                <a:gridCol w="1146175"/>
                <a:gridCol w="2471737"/>
                <a:gridCol w="1219200"/>
                <a:gridCol w="801688"/>
              </a:tblGrid>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Date</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tx1"/>
                          </a:solidFill>
                          <a:effectLst/>
                          <a:latin typeface="Arial" charset="0"/>
                          <a:cs typeface="Arial" charset="0"/>
                        </a:rPr>
                        <a:t>Operator</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Aircraft</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tx1"/>
                          </a:solidFill>
                          <a:effectLst/>
                          <a:latin typeface="Arial" charset="0"/>
                          <a:cs typeface="Arial" charset="0"/>
                        </a:rPr>
                        <a:t>Location</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Phase</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Fatal</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905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2  January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CAA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Kinshasa,  DRC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34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24 </a:t>
                      </a:r>
                      <a:r>
                        <a:rPr kumimoji="0" lang="es-ES" sz="1400" b="1" i="0" u="none" strike="noStrike" cap="none" normalizeH="0" baseline="0" dirty="0" err="1" smtClean="0">
                          <a:ln>
                            <a:noFill/>
                          </a:ln>
                          <a:solidFill>
                            <a:schemeClr val="tx1"/>
                          </a:solidFill>
                          <a:effectLst/>
                          <a:latin typeface="Tahoma" pitchFamily="34" charset="0"/>
                        </a:rPr>
                        <a:t>January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Taban</a:t>
                      </a:r>
                      <a:r>
                        <a:rPr kumimoji="0" lang="es-ES" sz="1400" b="1" i="0" u="none" strike="noStrike" cap="none" normalizeH="0" baseline="0" dirty="0" smtClean="0">
                          <a:ln>
                            <a:noFill/>
                          </a:ln>
                          <a:solidFill>
                            <a:schemeClr val="tx1"/>
                          </a:solidFill>
                          <a:effectLst/>
                          <a:latin typeface="Tahoma" pitchFamily="34" charset="0"/>
                        </a:rPr>
                        <a:t>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TU-154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Mashhad</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Iran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22 </a:t>
                      </a:r>
                      <a:r>
                        <a:rPr kumimoji="0" lang="es-ES" sz="1400" b="1" i="0" u="none" strike="noStrike" cap="none" normalizeH="0" baseline="0" dirty="0" err="1" smtClean="0">
                          <a:ln>
                            <a:noFill/>
                          </a:ln>
                          <a:solidFill>
                            <a:schemeClr val="tx1"/>
                          </a:solidFill>
                          <a:effectLst/>
                          <a:latin typeface="Tahoma" pitchFamily="34" charset="0"/>
                        </a:rPr>
                        <a:t>March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Avistar-TU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TU-204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Moscow</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Russia</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13 </a:t>
                      </a:r>
                      <a:r>
                        <a:rPr kumimoji="0" lang="es-ES" sz="1400" b="1" i="0" u="none" strike="noStrike" cap="none" normalizeH="0" baseline="0" dirty="0" err="1" smtClean="0">
                          <a:ln>
                            <a:noFill/>
                          </a:ln>
                          <a:solidFill>
                            <a:schemeClr val="tx1"/>
                          </a:solidFill>
                          <a:effectLst/>
                          <a:latin typeface="Tahoma" pitchFamily="34" charset="0"/>
                        </a:rPr>
                        <a:t>April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Merpati</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Airlines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Rendani</a:t>
                      </a:r>
                      <a:r>
                        <a:rPr kumimoji="0" lang="es-ES" sz="1400" b="1" i="0" u="none" strike="noStrike" cap="none" normalizeH="0" baseline="0" dirty="0" smtClean="0">
                          <a:ln>
                            <a:noFill/>
                          </a:ln>
                          <a:solidFill>
                            <a:schemeClr val="tx1"/>
                          </a:solidFill>
                          <a:effectLst/>
                          <a:latin typeface="Tahoma" pitchFamily="34" charset="0"/>
                        </a:rPr>
                        <a:t>, Indonesia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13 </a:t>
                      </a:r>
                      <a:r>
                        <a:rPr kumimoji="0" lang="es-ES" sz="1400" b="1" i="0" u="none" strike="noStrike" cap="none" normalizeH="0" baseline="0" dirty="0" err="1" smtClean="0">
                          <a:ln>
                            <a:noFill/>
                          </a:ln>
                          <a:solidFill>
                            <a:schemeClr val="tx1"/>
                          </a:solidFill>
                          <a:effectLst/>
                          <a:latin typeface="Tahoma" pitchFamily="34" charset="0"/>
                        </a:rPr>
                        <a:t>April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Aerounion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Monterrey, </a:t>
                      </a:r>
                      <a:r>
                        <a:rPr kumimoji="0" lang="es-ES" sz="1400" b="1" i="0" u="none" strike="noStrike" cap="none" normalizeH="0" baseline="0" dirty="0" err="1" smtClean="0">
                          <a:ln>
                            <a:noFill/>
                          </a:ln>
                          <a:solidFill>
                            <a:schemeClr val="tx1"/>
                          </a:solidFill>
                          <a:effectLst/>
                          <a:latin typeface="Tahoma" pitchFamily="34" charset="0"/>
                        </a:rPr>
                        <a:t>Mexico</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5 </a:t>
                      </a:r>
                      <a:r>
                        <a:rPr kumimoji="0" lang="es-ES" sz="1400" b="1" i="0" u="none" strike="noStrike" cap="none" normalizeH="0" baseline="0" dirty="0" err="1" smtClean="0">
                          <a:ln>
                            <a:noFill/>
                          </a:ln>
                          <a:solidFill>
                            <a:schemeClr val="tx1"/>
                          </a:solidFill>
                          <a:effectLst/>
                          <a:latin typeface="Tahoma" pitchFamily="34" charset="0"/>
                        </a:rPr>
                        <a:t>May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Satena</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EMB-145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Mitu</a:t>
                      </a:r>
                      <a:r>
                        <a:rPr kumimoji="0" lang="es-ES" sz="1400" b="1" i="0" u="none" strike="noStrike" cap="none" normalizeH="0" baseline="0" dirty="0" smtClean="0">
                          <a:ln>
                            <a:noFill/>
                          </a:ln>
                          <a:solidFill>
                            <a:schemeClr val="tx1"/>
                          </a:solidFill>
                          <a:effectLst/>
                          <a:latin typeface="Tahoma" pitchFamily="34" charset="0"/>
                        </a:rPr>
                        <a:t>, Colombia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12 </a:t>
                      </a:r>
                      <a:r>
                        <a:rPr kumimoji="0" lang="es-ES" sz="1400" b="1" i="0" u="none" strike="noStrike" cap="none" normalizeH="0" baseline="0" dirty="0" err="1" smtClean="0">
                          <a:ln>
                            <a:noFill/>
                          </a:ln>
                          <a:solidFill>
                            <a:schemeClr val="tx1"/>
                          </a:solidFill>
                          <a:effectLst/>
                          <a:latin typeface="Tahoma" pitchFamily="34" charset="0"/>
                        </a:rPr>
                        <a:t>May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kern="1200" dirty="0" err="1" smtClean="0">
                          <a:solidFill>
                            <a:schemeClr val="tx1"/>
                          </a:solidFill>
                          <a:latin typeface="Tahoma" pitchFamily="34" charset="0"/>
                          <a:ea typeface="+mn-ea"/>
                          <a:cs typeface="Tahoma" pitchFamily="34" charset="0"/>
                        </a:rPr>
                        <a:t>Afriqiyah</a:t>
                      </a:r>
                      <a:r>
                        <a:rPr lang="en-US" sz="1400" b="1" kern="1200" dirty="0" smtClean="0">
                          <a:solidFill>
                            <a:schemeClr val="tx1"/>
                          </a:solidFill>
                          <a:latin typeface="Tahoma" pitchFamily="34" charset="0"/>
                          <a:ea typeface="+mn-ea"/>
                          <a:cs typeface="Tahoma" pitchFamily="34" charset="0"/>
                        </a:rPr>
                        <a:t> Airways</a:t>
                      </a:r>
                      <a:endParaRPr kumimoji="0" lang="es-ES" sz="1400" b="1"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A-330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Tripoli</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Libya</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22 </a:t>
                      </a:r>
                      <a:r>
                        <a:rPr kumimoji="0" lang="es-ES" sz="1400" b="1" i="0" u="none" strike="noStrike" cap="none" normalizeH="0" baseline="0" dirty="0" err="1" smtClean="0">
                          <a:ln>
                            <a:noFill/>
                          </a:ln>
                          <a:solidFill>
                            <a:schemeClr val="tx1"/>
                          </a:solidFill>
                          <a:effectLst/>
                          <a:latin typeface="Tahoma" pitchFamily="34" charset="0"/>
                        </a:rPr>
                        <a:t>May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Air India Express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Mangalore</a:t>
                      </a:r>
                      <a:r>
                        <a:rPr kumimoji="0" lang="es-ES" sz="1400" b="1" i="0" u="none" strike="noStrike" cap="none" normalizeH="0" baseline="0" dirty="0" smtClean="0">
                          <a:ln>
                            <a:noFill/>
                          </a:ln>
                          <a:solidFill>
                            <a:schemeClr val="tx1"/>
                          </a:solidFill>
                          <a:effectLst/>
                          <a:latin typeface="Tahoma" pitchFamily="34" charset="0"/>
                        </a:rPr>
                        <a:t>, India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27 </a:t>
                      </a:r>
                      <a:r>
                        <a:rPr kumimoji="0" lang="es-ES" sz="1400" b="1" i="0" u="none" strike="noStrike" cap="none" normalizeH="0" baseline="0" dirty="0" err="1" smtClean="0">
                          <a:ln>
                            <a:noFill/>
                          </a:ln>
                          <a:solidFill>
                            <a:schemeClr val="tx1"/>
                          </a:solidFill>
                          <a:effectLst/>
                          <a:latin typeface="Tahoma" pitchFamily="34" charset="0"/>
                        </a:rPr>
                        <a:t>July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Lufthansa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MD-11F</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cs typeface="Tahoma" pitchFamily="34" charset="0"/>
                        </a:rPr>
                        <a:t>Riyad</a:t>
                      </a:r>
                      <a:r>
                        <a:rPr kumimoji="0" lang="es-ES" sz="1400" b="1" i="0" u="none" strike="noStrike" cap="none" normalizeH="0" baseline="0" dirty="0" smtClean="0">
                          <a:ln>
                            <a:noFill/>
                          </a:ln>
                          <a:solidFill>
                            <a:schemeClr val="tx1"/>
                          </a:solidFill>
                          <a:effectLst/>
                          <a:latin typeface="Tahoma" pitchFamily="34" charset="0"/>
                          <a:cs typeface="Tahoma" pitchFamily="34" charset="0"/>
                        </a:rPr>
                        <a:t>, </a:t>
                      </a:r>
                      <a:r>
                        <a:rPr kumimoji="0" lang="es-ES" sz="1400" b="1" i="0" u="none" strike="noStrike" cap="none" normalizeH="0" baseline="0" dirty="0" err="1" smtClean="0">
                          <a:ln>
                            <a:noFill/>
                          </a:ln>
                          <a:solidFill>
                            <a:schemeClr val="tx1"/>
                          </a:solidFill>
                          <a:effectLst/>
                          <a:latin typeface="Tahoma" pitchFamily="34" charset="0"/>
                          <a:cs typeface="Tahoma" pitchFamily="34" charset="0"/>
                        </a:rPr>
                        <a:t>Saudi</a:t>
                      </a:r>
                      <a:r>
                        <a:rPr kumimoji="0" lang="es-ES" sz="1400" b="1" i="0" u="none" strike="noStrike" cap="none" normalizeH="0" baseline="0" dirty="0" smtClean="0">
                          <a:ln>
                            <a:noFill/>
                          </a:ln>
                          <a:solidFill>
                            <a:schemeClr val="tx1"/>
                          </a:solidFill>
                          <a:effectLst/>
                          <a:latin typeface="Tahoma" pitchFamily="34" charset="0"/>
                          <a:cs typeface="Tahoma" pitchFamily="34" charset="0"/>
                        </a:rPr>
                        <a:t> Arabia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28 </a:t>
                      </a:r>
                      <a:r>
                        <a:rPr kumimoji="0" lang="es-ES" sz="1400" b="1" i="0" u="none" strike="noStrike" cap="none" normalizeH="0" baseline="0" dirty="0" err="1" smtClean="0">
                          <a:ln>
                            <a:noFill/>
                          </a:ln>
                          <a:solidFill>
                            <a:schemeClr val="tx1"/>
                          </a:solidFill>
                          <a:effectLst/>
                          <a:latin typeface="Tahoma" pitchFamily="34" charset="0"/>
                        </a:rPr>
                        <a:t>July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Airblue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 A-321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Islamabad, </a:t>
                      </a:r>
                      <a:r>
                        <a:rPr kumimoji="0" lang="es-ES" sz="1400" b="1" i="0" u="none" strike="noStrike" cap="none" normalizeH="0" baseline="0" dirty="0" err="1" smtClean="0">
                          <a:ln>
                            <a:noFill/>
                          </a:ln>
                          <a:solidFill>
                            <a:schemeClr val="tx1"/>
                          </a:solidFill>
                          <a:effectLst/>
                          <a:latin typeface="Tahoma" pitchFamily="34" charset="0"/>
                        </a:rPr>
                        <a:t>Pakistan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28 </a:t>
                      </a:r>
                      <a:r>
                        <a:rPr kumimoji="0" lang="es-ES" sz="1400" b="1" i="0" u="none" strike="noStrike" cap="none" normalizeH="0" baseline="0" dirty="0" err="1" smtClean="0">
                          <a:ln>
                            <a:noFill/>
                          </a:ln>
                          <a:solidFill>
                            <a:schemeClr val="tx1"/>
                          </a:solidFill>
                          <a:effectLst/>
                          <a:latin typeface="Tahoma" pitchFamily="34" charset="0"/>
                        </a:rPr>
                        <a:t>July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Mauritania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Conakry, Guinea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16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Aires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San Andres, Colombia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24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Henan </a:t>
                      </a:r>
                      <a:r>
                        <a:rPr kumimoji="0" lang="es-ES" sz="1400" b="1" i="0" u="none" strike="noStrike" cap="none" normalizeH="0" baseline="0" dirty="0" err="1" smtClean="0">
                          <a:ln>
                            <a:noFill/>
                          </a:ln>
                          <a:solidFill>
                            <a:schemeClr val="tx1"/>
                          </a:solidFill>
                          <a:effectLst/>
                          <a:latin typeface="Tahoma" pitchFamily="34" charset="0"/>
                        </a:rPr>
                        <a:t>Airlines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EMB-190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Yichan</a:t>
                      </a:r>
                      <a:r>
                        <a:rPr kumimoji="0" lang="es-ES" sz="1400" b="1" i="0" u="none" strike="noStrike" cap="none" normalizeH="0" baseline="0" dirty="0" smtClean="0">
                          <a:ln>
                            <a:noFill/>
                          </a:ln>
                          <a:solidFill>
                            <a:schemeClr val="tx1"/>
                          </a:solidFill>
                          <a:effectLst/>
                          <a:latin typeface="Tahoma" pitchFamily="34" charset="0"/>
                        </a:rPr>
                        <a:t>, China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42</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25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chemeClr val="tx1"/>
                          </a:solidFill>
                          <a:effectLst/>
                          <a:latin typeface="Tahoma" pitchFamily="34" charset="0"/>
                        </a:rPr>
                        <a:t>Passaredo</a:t>
                      </a:r>
                      <a:r>
                        <a:rPr kumimoji="0" lang="es-ES" sz="1200" b="1" i="0" u="none" strike="noStrike" cap="none" normalizeH="0" baseline="0" dirty="0" smtClean="0">
                          <a:ln>
                            <a:noFill/>
                          </a:ln>
                          <a:solidFill>
                            <a:schemeClr val="tx1"/>
                          </a:solidFill>
                          <a:effectLst/>
                          <a:latin typeface="Tahoma" pitchFamily="34" charset="0"/>
                        </a:rPr>
                        <a:t> </a:t>
                      </a:r>
                      <a:r>
                        <a:rPr kumimoji="0" lang="es-ES" sz="1200" b="1" i="0" u="none" strike="noStrike" cap="none" normalizeH="0" baseline="0" dirty="0" err="1" smtClean="0">
                          <a:ln>
                            <a:noFill/>
                          </a:ln>
                          <a:solidFill>
                            <a:schemeClr val="tx1"/>
                          </a:solidFill>
                          <a:effectLst/>
                          <a:latin typeface="Tahoma" pitchFamily="34" charset="0"/>
                        </a:rPr>
                        <a:t>Linhas</a:t>
                      </a:r>
                      <a:r>
                        <a:rPr kumimoji="0" lang="es-ES" sz="1200" b="1" i="0" u="none" strike="noStrike" cap="none" normalizeH="0" baseline="0" dirty="0" smtClean="0">
                          <a:ln>
                            <a:noFill/>
                          </a:ln>
                          <a:solidFill>
                            <a:schemeClr val="tx1"/>
                          </a:solidFill>
                          <a:effectLst/>
                          <a:latin typeface="Tahoma" pitchFamily="34" charset="0"/>
                        </a:rPr>
                        <a:t>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EMB-145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Vitoria  Conquista, </a:t>
                      </a:r>
                      <a:r>
                        <a:rPr kumimoji="0" lang="es-ES" sz="1400" b="1" i="0" u="none" strike="noStrike" cap="none" normalizeH="0" baseline="0" smtClean="0">
                          <a:ln>
                            <a:noFill/>
                          </a:ln>
                          <a:solidFill>
                            <a:schemeClr val="tx1"/>
                          </a:solidFill>
                          <a:effectLst/>
                          <a:latin typeface="Tahoma" pitchFamily="34" charset="0"/>
                        </a:rPr>
                        <a:t>Brazil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ahoma" pitchFamily="34" charset="0"/>
                        </a:rPr>
                        <a:t>24 </a:t>
                      </a:r>
                      <a:r>
                        <a:rPr kumimoji="0" lang="es-ES" sz="1200" b="1" i="0" u="none" strike="noStrike" cap="none" normalizeH="0" baseline="0" dirty="0" err="1" smtClean="0">
                          <a:ln>
                            <a:noFill/>
                          </a:ln>
                          <a:solidFill>
                            <a:schemeClr val="tx1"/>
                          </a:solidFill>
                          <a:effectLst/>
                          <a:latin typeface="Tahoma" pitchFamily="34" charset="0"/>
                        </a:rPr>
                        <a:t>September</a:t>
                      </a:r>
                      <a:endParaRPr kumimoji="0" lang="es-ES" sz="12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Windjet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A-319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Palermo, </a:t>
                      </a:r>
                      <a:r>
                        <a:rPr kumimoji="0" lang="es-ES" sz="1400" b="1" i="0" u="none" strike="noStrike" cap="none" normalizeH="0" baseline="0" dirty="0" err="1" smtClean="0">
                          <a:ln>
                            <a:noFill/>
                          </a:ln>
                          <a:solidFill>
                            <a:schemeClr val="tx1"/>
                          </a:solidFill>
                          <a:effectLst/>
                          <a:latin typeface="Tahoma" pitchFamily="34" charset="0"/>
                        </a:rPr>
                        <a:t>Italy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LAR_Tool_Kit_Disk_Design.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79413"/>
            <a:ext cx="9144000" cy="1144587"/>
          </a:xfrm>
          <a:noFill/>
        </p:spPr>
        <p:txBody>
          <a:bodyPr lIns="92075" tIns="46038" rIns="92075" bIns="46038"/>
          <a:lstStyle/>
          <a:p>
            <a:pPr eaLnBrk="1" hangingPunct="1"/>
            <a:r>
              <a:rPr lang="en-US" sz="3600" b="1" smtClean="0">
                <a:solidFill>
                  <a:srgbClr val="FFFF00"/>
                </a:solidFill>
                <a:latin typeface="Tahoma" pitchFamily="-64" charset="0"/>
              </a:rPr>
              <a:t>Controlled Flight into Terrain Major Accidents</a:t>
            </a:r>
            <a:r>
              <a:rPr lang="en-US" sz="3600" b="1" smtClean="0">
                <a:solidFill>
                  <a:srgbClr val="ECF10D"/>
                </a:solidFill>
                <a:latin typeface="Tahoma" pitchFamily="-64" charset="0"/>
              </a:rPr>
              <a:t/>
            </a:r>
            <a:br>
              <a:rPr lang="en-US" sz="3600" b="1" smtClean="0">
                <a:solidFill>
                  <a:srgbClr val="ECF10D"/>
                </a:solidFill>
                <a:latin typeface="Tahoma" pitchFamily="-64" charset="0"/>
              </a:rPr>
            </a:br>
            <a:r>
              <a:rPr lang="en-US" sz="2800" b="1" smtClean="0">
                <a:solidFill>
                  <a:srgbClr val="ECF10D"/>
                </a:solidFill>
                <a:latin typeface="Tahoma" pitchFamily="-64" charset="0"/>
              </a:rPr>
              <a:t>Commercial Jets</a:t>
            </a:r>
            <a:r>
              <a:rPr lang="en-US" sz="3600" smtClean="0">
                <a:solidFill>
                  <a:srgbClr val="FFFF00"/>
                </a:solidFill>
                <a:latin typeface="Tahoma" pitchFamily="-64" charset="0"/>
              </a:rPr>
              <a:t/>
            </a:r>
            <a:br>
              <a:rPr lang="en-US" sz="3600" smtClean="0">
                <a:solidFill>
                  <a:srgbClr val="FFFF00"/>
                </a:solidFill>
                <a:latin typeface="Tahoma" pitchFamily="-64" charset="0"/>
              </a:rPr>
            </a:br>
            <a:r>
              <a:rPr lang="en-US" sz="2400" b="1" smtClean="0">
                <a:solidFill>
                  <a:srgbClr val="FFFF00"/>
                </a:solidFill>
                <a:latin typeface="Tahoma" pitchFamily="-64" charset="0"/>
              </a:rPr>
              <a:t>1  January 2010  though   1 November 2010</a:t>
            </a:r>
          </a:p>
        </p:txBody>
      </p:sp>
      <p:sp>
        <p:nvSpPr>
          <p:cNvPr id="17411" name="Line 3"/>
          <p:cNvSpPr>
            <a:spLocks noChangeShapeType="1"/>
          </p:cNvSpPr>
          <p:nvPr/>
        </p:nvSpPr>
        <p:spPr bwMode="auto">
          <a:xfrm>
            <a:off x="9124950" y="1684338"/>
            <a:ext cx="0" cy="36639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412" name="Rectangle 4"/>
          <p:cNvSpPr>
            <a:spLocks noChangeArrowheads="1"/>
          </p:cNvSpPr>
          <p:nvPr/>
        </p:nvSpPr>
        <p:spPr bwMode="auto">
          <a:xfrm>
            <a:off x="0" y="6507163"/>
            <a:ext cx="3419475" cy="277812"/>
          </a:xfrm>
          <a:prstGeom prst="rect">
            <a:avLst/>
          </a:prstGeom>
          <a:noFill/>
          <a:ln w="9525">
            <a:noFill/>
            <a:miter lim="800000"/>
            <a:headEnd/>
            <a:tailEnd/>
          </a:ln>
        </p:spPr>
        <p:txBody>
          <a:bodyPr wrap="none" lIns="92075" tIns="46038" rIns="92075" bIns="46038">
            <a:spAutoFit/>
          </a:bodyPr>
          <a:lstStyle/>
          <a:p>
            <a:pPr eaLnBrk="0" hangingPunct="0"/>
            <a:r>
              <a:rPr lang="en-US" sz="1200" b="1">
                <a:solidFill>
                  <a:srgbClr val="FFFF00"/>
                </a:solidFill>
                <a:ea typeface="ＭＳ Ｐゴシック" pitchFamily="-64" charset="-128"/>
              </a:rPr>
              <a:t>Sources: Honeywell (Don Bateman), Ascend</a:t>
            </a:r>
            <a:endParaRPr lang="en-US" sz="1200" b="1" i="1">
              <a:solidFill>
                <a:schemeClr val="tx2"/>
              </a:solidFill>
              <a:ea typeface="ＭＳ Ｐゴシック" pitchFamily="-64" charset="-128"/>
            </a:endParaRPr>
          </a:p>
        </p:txBody>
      </p:sp>
      <p:graphicFrame>
        <p:nvGraphicFramePr>
          <p:cNvPr id="71761" name="Group 81"/>
          <p:cNvGraphicFramePr>
            <a:graphicFrameLocks noGrp="1"/>
          </p:cNvGraphicFramePr>
          <p:nvPr/>
        </p:nvGraphicFramePr>
        <p:xfrm>
          <a:off x="0" y="2459038"/>
          <a:ext cx="9144000" cy="1122362"/>
        </p:xfrm>
        <a:graphic>
          <a:graphicData uri="http://schemas.openxmlformats.org/drawingml/2006/table">
            <a:tbl>
              <a:tblPr/>
              <a:tblGrid>
                <a:gridCol w="1295400"/>
                <a:gridCol w="1981200"/>
                <a:gridCol w="1219200"/>
                <a:gridCol w="2514600"/>
                <a:gridCol w="1295400"/>
                <a:gridCol w="838200"/>
              </a:tblGrid>
              <a:tr h="3841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000000"/>
                          </a:solidFill>
                          <a:effectLst/>
                          <a:latin typeface="Tahoma" pitchFamily="34" charset="0"/>
                          <a:cs typeface="Arial" charset="0"/>
                        </a:rPr>
                        <a:t>Date</a:t>
                      </a:r>
                      <a:endParaRPr kumimoji="0" lang="es-ES" sz="20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000000"/>
                          </a:solidFill>
                          <a:effectLst/>
                          <a:latin typeface="Tahoma" pitchFamily="34" charset="0"/>
                          <a:cs typeface="Arial" charset="0"/>
                        </a:rPr>
                        <a:t>Operator</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000000"/>
                          </a:solidFill>
                          <a:effectLst/>
                          <a:latin typeface="Tahoma" pitchFamily="34" charset="0"/>
                          <a:cs typeface="Arial" charset="0"/>
                        </a:rPr>
                        <a:t>Aircraft</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000000"/>
                          </a:solidFill>
                          <a:effectLst/>
                          <a:latin typeface="Tahoma" pitchFamily="34" charset="0"/>
                          <a:cs typeface="Arial" charset="0"/>
                        </a:rPr>
                        <a:t>Location</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000000"/>
                          </a:solidFill>
                          <a:effectLst/>
                          <a:latin typeface="Tahoma" pitchFamily="34" charset="0"/>
                          <a:cs typeface="Arial" charset="0"/>
                        </a:rPr>
                        <a:t>Phase</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000000"/>
                          </a:solidFill>
                          <a:effectLst/>
                          <a:latin typeface="Tahoma" pitchFamily="34" charset="0"/>
                          <a:cs typeface="Arial" charset="0"/>
                        </a:rPr>
                        <a:t>Fatal</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451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28 </a:t>
                      </a:r>
                      <a:r>
                        <a:rPr kumimoji="0" lang="es-ES" sz="1400" b="1" i="0" u="none" strike="noStrike" cap="none" normalizeH="0" baseline="0" dirty="0" err="1" smtClean="0">
                          <a:ln>
                            <a:noFill/>
                          </a:ln>
                          <a:solidFill>
                            <a:schemeClr val="tx1"/>
                          </a:solidFill>
                          <a:effectLst/>
                          <a:latin typeface="Tahoma" pitchFamily="34" charset="0"/>
                        </a:rPr>
                        <a:t>July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Airblue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 A-321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Islamabad, </a:t>
                      </a:r>
                      <a:r>
                        <a:rPr kumimoji="0" lang="es-ES" sz="1400" b="1" i="0" u="none" strike="noStrike" cap="none" normalizeH="0" baseline="0" dirty="0" err="1" smtClean="0">
                          <a:ln>
                            <a:noFill/>
                          </a:ln>
                          <a:solidFill>
                            <a:schemeClr val="tx1"/>
                          </a:solidFill>
                          <a:effectLst/>
                          <a:latin typeface="Tahoma" pitchFamily="34" charset="0"/>
                        </a:rPr>
                        <a:t>Pakistan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24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Henan </a:t>
                      </a:r>
                      <a:r>
                        <a:rPr kumimoji="0" lang="es-ES" sz="1400" b="1" i="0" u="none" strike="noStrike" cap="none" normalizeH="0" baseline="0" dirty="0" err="1" smtClean="0">
                          <a:ln>
                            <a:noFill/>
                          </a:ln>
                          <a:solidFill>
                            <a:schemeClr val="tx1"/>
                          </a:solidFill>
                          <a:effectLst/>
                          <a:latin typeface="Tahoma" pitchFamily="34" charset="0"/>
                        </a:rPr>
                        <a:t>Airlines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EMB-190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Yichan</a:t>
                      </a:r>
                      <a:r>
                        <a:rPr kumimoji="0" lang="es-ES" sz="1400" b="1" i="0" u="none" strike="noStrike" cap="none" normalizeH="0" baseline="0" dirty="0" smtClean="0">
                          <a:ln>
                            <a:noFill/>
                          </a:ln>
                          <a:solidFill>
                            <a:schemeClr val="tx1"/>
                          </a:solidFill>
                          <a:effectLst/>
                          <a:latin typeface="Tahoma" pitchFamily="34" charset="0"/>
                        </a:rPr>
                        <a:t>, China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7443" name="Rectangle 35"/>
          <p:cNvSpPr>
            <a:spLocks noChangeArrowheads="1"/>
          </p:cNvSpPr>
          <p:nvPr/>
        </p:nvSpPr>
        <p:spPr bwMode="auto">
          <a:xfrm>
            <a:off x="0" y="19415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65100" y="6430963"/>
            <a:ext cx="3035300" cy="314325"/>
          </a:xfrm>
          <a:prstGeom prst="rect">
            <a:avLst/>
          </a:prstGeom>
          <a:noFill/>
          <a:ln w="9525">
            <a:solidFill>
              <a:srgbClr val="FFFF66"/>
            </a:solidFill>
            <a:miter lim="800000"/>
            <a:headEnd/>
            <a:tailEnd/>
          </a:ln>
        </p:spPr>
        <p:txBody>
          <a:bodyPr>
            <a:spAutoFit/>
          </a:bodyPr>
          <a:lstStyle/>
          <a:p>
            <a:pPr>
              <a:spcBef>
                <a:spcPct val="50000"/>
              </a:spcBef>
            </a:pPr>
            <a:r>
              <a:rPr lang="en-US" sz="1200" b="1">
                <a:solidFill>
                  <a:srgbClr val="CC3300"/>
                </a:solidFill>
                <a:latin typeface="Tahoma" pitchFamily="-64" charset="0"/>
              </a:rPr>
              <a:t>            </a:t>
            </a:r>
            <a:r>
              <a:rPr lang="en-US" sz="1400" b="1">
                <a:solidFill>
                  <a:srgbClr val="FF6600"/>
                </a:solidFill>
                <a:latin typeface="Tahoma" pitchFamily="-64" charset="0"/>
              </a:rPr>
              <a:t>5 Year Running Average</a:t>
            </a:r>
          </a:p>
        </p:txBody>
      </p:sp>
      <p:sp>
        <p:nvSpPr>
          <p:cNvPr id="18435" name="Line 4"/>
          <p:cNvSpPr>
            <a:spLocks noChangeShapeType="1"/>
          </p:cNvSpPr>
          <p:nvPr/>
        </p:nvSpPr>
        <p:spPr bwMode="auto">
          <a:xfrm>
            <a:off x="241300" y="6592888"/>
            <a:ext cx="457200" cy="0"/>
          </a:xfrm>
          <a:prstGeom prst="line">
            <a:avLst/>
          </a:prstGeom>
          <a:noFill/>
          <a:ln w="28575">
            <a:solidFill>
              <a:srgbClr val="FF6600"/>
            </a:solidFill>
            <a:round/>
            <a:headEnd/>
            <a:tailEnd/>
          </a:ln>
        </p:spPr>
        <p:txBody>
          <a:bodyPr/>
          <a:lstStyle/>
          <a:p>
            <a:endParaRPr lang="en-US"/>
          </a:p>
        </p:txBody>
      </p:sp>
      <p:pic>
        <p:nvPicPr>
          <p:cNvPr id="18436" name="Picture 4" descr="CFIT_allcommercial_09b.png"/>
          <p:cNvPicPr>
            <a:picLocks noChangeAspect="1"/>
          </p:cNvPicPr>
          <p:nvPr/>
        </p:nvPicPr>
        <p:blipFill>
          <a:blip r:embed="rId3" cstate="print"/>
          <a:srcRect/>
          <a:stretch>
            <a:fillRect/>
          </a:stretch>
        </p:blipFill>
        <p:spPr bwMode="auto">
          <a:xfrm>
            <a:off x="-204788" y="-401638"/>
            <a:ext cx="9553576" cy="7661276"/>
          </a:xfrm>
          <a:prstGeom prst="rect">
            <a:avLst/>
          </a:prstGeom>
          <a:noFill/>
          <a:ln w="9525">
            <a:noFill/>
            <a:miter lim="800000"/>
            <a:headEnd/>
            <a:tailEnd/>
          </a:ln>
        </p:spPr>
      </p:pic>
      <p:sp>
        <p:nvSpPr>
          <p:cNvPr id="5" name="TextBox 4"/>
          <p:cNvSpPr txBox="1">
            <a:spLocks noChangeArrowheads="1"/>
          </p:cNvSpPr>
          <p:nvPr/>
        </p:nvSpPr>
        <p:spPr bwMode="auto">
          <a:xfrm>
            <a:off x="2057400" y="2057400"/>
            <a:ext cx="7239000" cy="461963"/>
          </a:xfrm>
          <a:prstGeom prst="rect">
            <a:avLst/>
          </a:prstGeom>
          <a:noFill/>
          <a:ln w="9525">
            <a:noFill/>
            <a:miter lim="800000"/>
            <a:headEnd/>
            <a:tailEnd/>
          </a:ln>
        </p:spPr>
        <p:txBody>
          <a:bodyPr>
            <a:spAutoFit/>
          </a:bodyPr>
          <a:lstStyle/>
          <a:p>
            <a:r>
              <a:rPr lang="en-US" sz="2400" b="1">
                <a:solidFill>
                  <a:srgbClr val="FFFF00"/>
                </a:solidFill>
                <a:latin typeface="Tahoma" pitchFamily="-64" charset="0"/>
                <a:cs typeface="Tahoma" pitchFamily="-64" charset="0"/>
              </a:rPr>
              <a:t>2008: 7 of 29 turboprop major accidents CFIT</a:t>
            </a:r>
          </a:p>
        </p:txBody>
      </p:sp>
      <p:sp>
        <p:nvSpPr>
          <p:cNvPr id="6" name="TextBox 5"/>
          <p:cNvSpPr txBox="1">
            <a:spLocks noChangeArrowheads="1"/>
          </p:cNvSpPr>
          <p:nvPr/>
        </p:nvSpPr>
        <p:spPr bwMode="auto">
          <a:xfrm>
            <a:off x="2057400" y="2743200"/>
            <a:ext cx="7239000" cy="461963"/>
          </a:xfrm>
          <a:prstGeom prst="rect">
            <a:avLst/>
          </a:prstGeom>
          <a:noFill/>
          <a:ln w="9525">
            <a:noFill/>
            <a:miter lim="800000"/>
            <a:headEnd/>
            <a:tailEnd/>
          </a:ln>
        </p:spPr>
        <p:txBody>
          <a:bodyPr>
            <a:spAutoFit/>
          </a:bodyPr>
          <a:lstStyle/>
          <a:p>
            <a:r>
              <a:rPr lang="en-US" sz="2400" b="1">
                <a:solidFill>
                  <a:srgbClr val="FFFF00"/>
                </a:solidFill>
                <a:latin typeface="Tahoma" pitchFamily="-64" charset="0"/>
                <a:cs typeface="Tahoma" pitchFamily="-64" charset="0"/>
              </a:rPr>
              <a:t>2009: 7 of 21 turboprop major accidents CFIT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5613" y="382588"/>
            <a:ext cx="8212137" cy="1141412"/>
          </a:xfrm>
          <a:noFill/>
        </p:spPr>
        <p:txBody>
          <a:bodyPr lIns="92075" tIns="46038" rIns="92075" bIns="46038"/>
          <a:lstStyle/>
          <a:p>
            <a:pPr eaLnBrk="1" hangingPunct="1"/>
            <a:r>
              <a:rPr lang="en-US" sz="3600" b="1" smtClean="0">
                <a:solidFill>
                  <a:srgbClr val="FFFF00"/>
                </a:solidFill>
                <a:latin typeface="Tahoma" pitchFamily="-64" charset="0"/>
              </a:rPr>
              <a:t>Loss of Control Major Accidents </a:t>
            </a:r>
            <a:br>
              <a:rPr lang="en-US" sz="3600" b="1" smtClean="0">
                <a:solidFill>
                  <a:srgbClr val="FFFF00"/>
                </a:solidFill>
                <a:latin typeface="Tahoma" pitchFamily="-64" charset="0"/>
              </a:rPr>
            </a:br>
            <a:r>
              <a:rPr lang="en-US" sz="3600" b="1" smtClean="0">
                <a:solidFill>
                  <a:srgbClr val="FFFF00"/>
                </a:solidFill>
                <a:latin typeface="Tahoma" pitchFamily="-64" charset="0"/>
              </a:rPr>
              <a:t>Commercial Jets  </a:t>
            </a:r>
            <a:br>
              <a:rPr lang="en-US" sz="3600" b="1" smtClean="0">
                <a:solidFill>
                  <a:srgbClr val="FFFF00"/>
                </a:solidFill>
                <a:latin typeface="Tahoma" pitchFamily="-64" charset="0"/>
              </a:rPr>
            </a:br>
            <a:r>
              <a:rPr lang="en-US" sz="2800" b="1" smtClean="0">
                <a:solidFill>
                  <a:srgbClr val="FFFF00"/>
                </a:solidFill>
                <a:latin typeface="Tahoma" pitchFamily="-64" charset="0"/>
              </a:rPr>
              <a:t>1  January  2010 through 1 November 2010</a:t>
            </a:r>
          </a:p>
        </p:txBody>
      </p:sp>
      <p:sp>
        <p:nvSpPr>
          <p:cNvPr id="19459" name="Rectangle 3"/>
          <p:cNvSpPr>
            <a:spLocks noChangeArrowheads="1"/>
          </p:cNvSpPr>
          <p:nvPr/>
        </p:nvSpPr>
        <p:spPr bwMode="auto">
          <a:xfrm>
            <a:off x="0" y="6518275"/>
            <a:ext cx="1946275" cy="274638"/>
          </a:xfrm>
          <a:prstGeom prst="rect">
            <a:avLst/>
          </a:prstGeom>
          <a:noFill/>
          <a:ln w="9525">
            <a:noFill/>
            <a:miter lim="800000"/>
            <a:headEnd/>
            <a:tailEnd/>
          </a:ln>
        </p:spPr>
        <p:txBody>
          <a:bodyPr wrap="none" lIns="92075" tIns="46038" rIns="92075" bIns="46038">
            <a:spAutoFit/>
          </a:bodyPr>
          <a:lstStyle/>
          <a:p>
            <a:pPr eaLnBrk="0" hangingPunct="0"/>
            <a:r>
              <a:rPr lang="en-US" sz="1200" b="1">
                <a:solidFill>
                  <a:srgbClr val="FFFF00"/>
                </a:solidFill>
                <a:ea typeface="ＭＳ Ｐゴシック" pitchFamily="-64" charset="-128"/>
              </a:rPr>
              <a:t>Source: Ascend, Boeing</a:t>
            </a:r>
            <a:endParaRPr lang="en-US" sz="1200" b="1" i="1">
              <a:solidFill>
                <a:schemeClr val="tx2"/>
              </a:solidFill>
              <a:ea typeface="ＭＳ Ｐゴシック" pitchFamily="-64" charset="-128"/>
            </a:endParaRPr>
          </a:p>
        </p:txBody>
      </p:sp>
      <p:graphicFrame>
        <p:nvGraphicFramePr>
          <p:cNvPr id="79938" name="Group 66"/>
          <p:cNvGraphicFramePr>
            <a:graphicFrameLocks noGrp="1"/>
          </p:cNvGraphicFramePr>
          <p:nvPr>
            <p:ph idx="1"/>
          </p:nvPr>
        </p:nvGraphicFramePr>
        <p:xfrm>
          <a:off x="0" y="2328863"/>
          <a:ext cx="9144000" cy="1160462"/>
        </p:xfrm>
        <a:graphic>
          <a:graphicData uri="http://schemas.openxmlformats.org/drawingml/2006/table">
            <a:tbl>
              <a:tblPr/>
              <a:tblGrid>
                <a:gridCol w="1447800"/>
                <a:gridCol w="2057400"/>
                <a:gridCol w="1371600"/>
                <a:gridCol w="2057400"/>
                <a:gridCol w="1219200"/>
                <a:gridCol w="990600"/>
              </a:tblGrid>
              <a:tr h="4905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000000"/>
                          </a:solidFill>
                          <a:effectLst/>
                          <a:latin typeface="Tahoma" pitchFamily="34" charset="0"/>
                          <a:cs typeface="Arial" charset="0"/>
                        </a:rPr>
                        <a:t>Date</a:t>
                      </a:r>
                      <a:endParaRPr kumimoji="0" lang="es-ES" sz="2400" b="0"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400" b="1" i="0" u="none" strike="noStrike" cap="none" normalizeH="0" baseline="0" dirty="0" err="1" smtClean="0">
                          <a:ln>
                            <a:noFill/>
                          </a:ln>
                          <a:solidFill>
                            <a:srgbClr val="000000"/>
                          </a:solidFill>
                          <a:effectLst/>
                          <a:latin typeface="Tahoma" pitchFamily="34" charset="0"/>
                          <a:cs typeface="Arial" charset="0"/>
                        </a:rPr>
                        <a:t>Operator</a:t>
                      </a:r>
                      <a:endParaRPr kumimoji="0" lang="es-ES" sz="2400" b="0"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000000"/>
                          </a:solidFill>
                          <a:effectLst/>
                          <a:latin typeface="Tahoma" pitchFamily="34" charset="0"/>
                          <a:cs typeface="Arial" charset="0"/>
                        </a:rPr>
                        <a:t>Aircraft</a:t>
                      </a:r>
                      <a:endParaRPr kumimoji="0" lang="es-ES"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000000"/>
                          </a:solidFill>
                          <a:effectLst/>
                          <a:latin typeface="Tahoma" pitchFamily="34" charset="0"/>
                          <a:cs typeface="Arial" charset="0"/>
                        </a:rPr>
                        <a:t>Location</a:t>
                      </a:r>
                      <a:endParaRPr kumimoji="0" lang="es-ES"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000000"/>
                          </a:solidFill>
                          <a:effectLst/>
                          <a:latin typeface="Tahoma" pitchFamily="34" charset="0"/>
                          <a:cs typeface="Arial" charset="0"/>
                        </a:rPr>
                        <a:t>Phase</a:t>
                      </a:r>
                      <a:endParaRPr kumimoji="0" lang="es-ES"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000000"/>
                          </a:solidFill>
                          <a:effectLst/>
                          <a:latin typeface="Tahoma" pitchFamily="34" charset="0"/>
                          <a:cs typeface="Arial" charset="0"/>
                        </a:rPr>
                        <a:t>Fatal</a:t>
                      </a:r>
                      <a:endParaRPr kumimoji="0" lang="es-ES"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047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25 </a:t>
                      </a:r>
                      <a:r>
                        <a:rPr kumimoji="0" lang="es-ES" sz="1600" b="1" i="0" u="none" strike="noStrike" cap="none" normalizeH="0" baseline="0" dirty="0" err="1" smtClean="0">
                          <a:ln>
                            <a:noFill/>
                          </a:ln>
                          <a:solidFill>
                            <a:schemeClr val="tx1"/>
                          </a:solidFill>
                          <a:effectLst/>
                          <a:latin typeface="Tahoma" pitchFamily="34" charset="0"/>
                        </a:rPr>
                        <a:t>January</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Ethiopian</a:t>
                      </a:r>
                      <a:r>
                        <a:rPr kumimoji="0" lang="es-ES" sz="1600" b="1" i="0" u="none" strike="noStrike" cap="none" normalizeH="0" baseline="0" dirty="0" smtClean="0">
                          <a:ln>
                            <a:noFill/>
                          </a:ln>
                          <a:solidFill>
                            <a:schemeClr val="tx1"/>
                          </a:solidFill>
                          <a:effectLst/>
                          <a:latin typeface="Tahoma" pitchFamily="34" charset="0"/>
                        </a:rPr>
                        <a:t> </a:t>
                      </a:r>
                      <a:r>
                        <a:rPr kumimoji="0" lang="es-ES" sz="1600" b="1" i="0" u="none" strike="noStrike" cap="none" normalizeH="0" baseline="0" dirty="0" err="1" smtClean="0">
                          <a:ln>
                            <a:noFill/>
                          </a:ln>
                          <a:solidFill>
                            <a:schemeClr val="tx1"/>
                          </a:solidFill>
                          <a:effectLst/>
                          <a:latin typeface="Tahoma" pitchFamily="34" charset="0"/>
                        </a:rPr>
                        <a:t>Airlines</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Beirut, Lebanon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Climb</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479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12 </a:t>
                      </a:r>
                      <a:r>
                        <a:rPr kumimoji="0" lang="es-ES" sz="1600" b="1" i="0" u="none" strike="noStrike" cap="none" normalizeH="0" baseline="0" dirty="0" err="1" smtClean="0">
                          <a:ln>
                            <a:noFill/>
                          </a:ln>
                          <a:solidFill>
                            <a:schemeClr val="tx1"/>
                          </a:solidFill>
                          <a:effectLst/>
                          <a:latin typeface="Tahoma" pitchFamily="34" charset="0"/>
                        </a:rPr>
                        <a:t>May</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600" b="1" kern="1200" dirty="0" err="1" smtClean="0">
                          <a:solidFill>
                            <a:schemeClr val="tx1"/>
                          </a:solidFill>
                          <a:latin typeface="Tahoma" pitchFamily="34" charset="0"/>
                          <a:ea typeface="+mn-ea"/>
                          <a:cs typeface="Tahoma" pitchFamily="34" charset="0"/>
                        </a:rPr>
                        <a:t>Afriqiyah</a:t>
                      </a:r>
                      <a:r>
                        <a:rPr lang="en-US" sz="1600" b="1" kern="1200" dirty="0" smtClean="0">
                          <a:solidFill>
                            <a:schemeClr val="tx1"/>
                          </a:solidFill>
                          <a:latin typeface="Tahoma" pitchFamily="34" charset="0"/>
                          <a:ea typeface="+mn-ea"/>
                          <a:cs typeface="Tahoma" pitchFamily="34" charset="0"/>
                        </a:rPr>
                        <a:t> Airways</a:t>
                      </a:r>
                      <a:endParaRPr kumimoji="0" lang="es-ES" sz="1600" b="1"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A-330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Tripoli</a:t>
                      </a:r>
                      <a:r>
                        <a:rPr kumimoji="0" lang="es-ES" sz="1600" b="1" i="0" u="none" strike="noStrike" cap="none" normalizeH="0" baseline="0" dirty="0" smtClean="0">
                          <a:ln>
                            <a:noFill/>
                          </a:ln>
                          <a:solidFill>
                            <a:schemeClr val="tx1"/>
                          </a:solidFill>
                          <a:effectLst/>
                          <a:latin typeface="Tahoma" pitchFamily="34" charset="0"/>
                        </a:rPr>
                        <a:t>, </a:t>
                      </a:r>
                      <a:r>
                        <a:rPr kumimoji="0" lang="es-ES" sz="1600" b="1" i="0" u="none" strike="noStrike" cap="none" normalizeH="0" baseline="0" dirty="0" err="1" smtClean="0">
                          <a:ln>
                            <a:noFill/>
                          </a:ln>
                          <a:solidFill>
                            <a:schemeClr val="tx1"/>
                          </a:solidFill>
                          <a:effectLst/>
                          <a:latin typeface="Tahoma" pitchFamily="34" charset="0"/>
                        </a:rPr>
                        <a:t>Libya</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Approach</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103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9490" name="Rectangle 48"/>
          <p:cNvSpPr>
            <a:spLocks noChangeArrowheads="1"/>
          </p:cNvSpPr>
          <p:nvPr/>
        </p:nvSpPr>
        <p:spPr bwMode="auto">
          <a:xfrm>
            <a:off x="0" y="17891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52463" y="3170238"/>
            <a:ext cx="8029575" cy="4262437"/>
          </a:xfrm>
          <a:prstGeom prst="rect">
            <a:avLst/>
          </a:prstGeom>
          <a:noFill/>
          <a:ln w="9525">
            <a:noFill/>
            <a:miter lim="800000"/>
            <a:headEnd/>
            <a:tailEnd/>
          </a:ln>
        </p:spPr>
        <p:txBody>
          <a:bodyPr/>
          <a:lstStyle/>
          <a:p>
            <a:endParaRPr lang="en-US"/>
          </a:p>
        </p:txBody>
      </p:sp>
      <p:sp>
        <p:nvSpPr>
          <p:cNvPr id="1028" name="Rectangle 3"/>
          <p:cNvSpPr>
            <a:spLocks noChangeArrowheads="1"/>
          </p:cNvSpPr>
          <p:nvPr/>
        </p:nvSpPr>
        <p:spPr bwMode="auto">
          <a:xfrm>
            <a:off x="0" y="44450"/>
            <a:ext cx="9144000" cy="1201738"/>
          </a:xfrm>
          <a:prstGeom prst="rect">
            <a:avLst/>
          </a:prstGeom>
          <a:noFill/>
          <a:ln w="9525">
            <a:noFill/>
            <a:miter lim="800000"/>
            <a:headEnd/>
            <a:tailEnd/>
          </a:ln>
        </p:spPr>
        <p:txBody>
          <a:bodyPr lIns="92075" tIns="46038" rIns="92075" bIns="46038">
            <a:spAutoFit/>
          </a:bodyPr>
          <a:lstStyle/>
          <a:p>
            <a:pPr algn="ctr"/>
            <a:r>
              <a:rPr lang="en-US" sz="2800" b="1">
                <a:solidFill>
                  <a:srgbClr val="FFFF00"/>
                </a:solidFill>
                <a:latin typeface="Tahoma" pitchFamily="-64" charset="0"/>
                <a:ea typeface="ＭＳ Ｐゴシック" pitchFamily="-64" charset="-128"/>
              </a:rPr>
              <a:t>Loss of Control Major Accidents</a:t>
            </a:r>
            <a:endParaRPr lang="en-US" b="1">
              <a:solidFill>
                <a:srgbClr val="FFFF00"/>
              </a:solidFill>
              <a:latin typeface="Tahoma" pitchFamily="-64" charset="0"/>
              <a:ea typeface="ＭＳ Ｐゴシック" pitchFamily="-64" charset="-128"/>
            </a:endParaRPr>
          </a:p>
          <a:p>
            <a:pPr algn="ctr"/>
            <a:r>
              <a:rPr lang="en-US" sz="2200" b="1">
                <a:solidFill>
                  <a:srgbClr val="FFFF00"/>
                </a:solidFill>
                <a:latin typeface="Tahoma" pitchFamily="-64" charset="0"/>
                <a:ea typeface="ＭＳ Ｐゴシック" pitchFamily="-64" charset="-128"/>
              </a:rPr>
              <a:t>Commercial Jets</a:t>
            </a:r>
          </a:p>
          <a:p>
            <a:pPr algn="ctr"/>
            <a:r>
              <a:rPr lang="en-US" sz="2200" b="1">
                <a:solidFill>
                  <a:srgbClr val="FFFF00"/>
                </a:solidFill>
                <a:latin typeface="Tahoma" pitchFamily="-64" charset="0"/>
                <a:ea typeface="ＭＳ Ｐゴシック" pitchFamily="-64" charset="-128"/>
              </a:rPr>
              <a:t>1997  through  2009</a:t>
            </a:r>
            <a:endParaRPr lang="en-US" b="1">
              <a:solidFill>
                <a:srgbClr val="FFFF00"/>
              </a:solidFill>
              <a:latin typeface="Tahoma" pitchFamily="-64" charset="0"/>
              <a:ea typeface="ＭＳ Ｐゴシック" pitchFamily="-64" charset="-128"/>
            </a:endParaRPr>
          </a:p>
        </p:txBody>
      </p:sp>
      <p:graphicFrame>
        <p:nvGraphicFramePr>
          <p:cNvPr id="1026" name="Object 4"/>
          <p:cNvGraphicFramePr>
            <a:graphicFrameLocks/>
          </p:cNvGraphicFramePr>
          <p:nvPr/>
        </p:nvGraphicFramePr>
        <p:xfrm>
          <a:off x="123825" y="1219200"/>
          <a:ext cx="8943975" cy="5254625"/>
        </p:xfrm>
        <a:graphic>
          <a:graphicData uri="http://schemas.openxmlformats.org/presentationml/2006/ole">
            <p:oleObj spid="_x0000_s1026" name="Worksheet" r:id="rId4" imgW="9684992" imgH="2019282" progId="Excel.Sheet.8">
              <p:embed/>
            </p:oleObj>
          </a:graphicData>
        </a:graphic>
      </p:graphicFrame>
      <p:sp>
        <p:nvSpPr>
          <p:cNvPr id="1029" name="Rectangle 5"/>
          <p:cNvSpPr>
            <a:spLocks noChangeArrowheads="1"/>
          </p:cNvSpPr>
          <p:nvPr/>
        </p:nvSpPr>
        <p:spPr bwMode="auto">
          <a:xfrm rot="-5400000">
            <a:off x="-1563687" y="3327400"/>
            <a:ext cx="3733800" cy="431800"/>
          </a:xfrm>
          <a:prstGeom prst="rect">
            <a:avLst/>
          </a:prstGeom>
          <a:noFill/>
          <a:ln w="9525">
            <a:noFill/>
            <a:miter lim="800000"/>
            <a:headEnd/>
            <a:tailEnd/>
          </a:ln>
        </p:spPr>
        <p:txBody>
          <a:bodyPr lIns="0" tIns="0" rIns="0" bIns="0">
            <a:spAutoFit/>
          </a:bodyPr>
          <a:lstStyle/>
          <a:p>
            <a:pPr algn="ctr"/>
            <a:r>
              <a:rPr lang="en-US" sz="2800" b="1">
                <a:solidFill>
                  <a:srgbClr val="FFFF00"/>
                </a:solidFill>
                <a:ea typeface="ＭＳ Ｐゴシック" pitchFamily="-64" charset="-128"/>
              </a:rPr>
              <a:t>Number of Accidents</a:t>
            </a:r>
          </a:p>
        </p:txBody>
      </p:sp>
      <p:sp>
        <p:nvSpPr>
          <p:cNvPr id="1030" name="Rectangle 6"/>
          <p:cNvSpPr>
            <a:spLocks noChangeArrowheads="1"/>
          </p:cNvSpPr>
          <p:nvPr/>
        </p:nvSpPr>
        <p:spPr bwMode="auto">
          <a:xfrm>
            <a:off x="-76200" y="6583363"/>
            <a:ext cx="1989138" cy="274637"/>
          </a:xfrm>
          <a:prstGeom prst="rect">
            <a:avLst/>
          </a:prstGeom>
          <a:noFill/>
          <a:ln w="9525">
            <a:noFill/>
            <a:miter lim="800000"/>
            <a:headEnd/>
            <a:tailEnd/>
          </a:ln>
        </p:spPr>
        <p:txBody>
          <a:bodyPr wrap="none" lIns="92075" tIns="46038" rIns="92075" bIns="46038">
            <a:spAutoFit/>
          </a:bodyPr>
          <a:lstStyle/>
          <a:p>
            <a:r>
              <a:rPr lang="en-US" sz="1200" b="1">
                <a:solidFill>
                  <a:srgbClr val="FFFF00"/>
                </a:solidFill>
                <a:ea typeface="ＭＳ Ｐゴシック" pitchFamily="-64" charset="-128"/>
              </a:rPr>
              <a:t>Source:  Ascend, Boeing</a:t>
            </a:r>
            <a:endParaRPr lang="en-US" sz="1200" b="1" i="1">
              <a:solidFill>
                <a:schemeClr val="tx2"/>
              </a:solidFill>
              <a:ea typeface="ＭＳ Ｐゴシック" pitchFamily="-64" charset="-128"/>
            </a:endParaRPr>
          </a:p>
        </p:txBody>
      </p:sp>
      <p:sp>
        <p:nvSpPr>
          <p:cNvPr id="1031" name="Text Box 7"/>
          <p:cNvSpPr txBox="1">
            <a:spLocks noChangeArrowheads="1"/>
          </p:cNvSpPr>
          <p:nvPr/>
        </p:nvSpPr>
        <p:spPr bwMode="auto">
          <a:xfrm>
            <a:off x="7010400" y="3438525"/>
            <a:ext cx="331788" cy="523875"/>
          </a:xfrm>
          <a:prstGeom prst="rect">
            <a:avLst/>
          </a:prstGeom>
          <a:noFill/>
          <a:ln w="12700">
            <a:noFill/>
            <a:miter lim="800000"/>
            <a:headEnd type="none" w="sm" len="sm"/>
            <a:tailEnd type="none" w="sm" len="sm"/>
          </a:ln>
        </p:spPr>
        <p:txBody>
          <a:bodyPr>
            <a:spAutoFit/>
          </a:bodyPr>
          <a:lstStyle/>
          <a:p>
            <a:pPr>
              <a:spcBef>
                <a:spcPct val="50000"/>
              </a:spcBef>
              <a:defRPr/>
            </a:pPr>
            <a:r>
              <a:rPr lang="en-US" sz="2800" b="1" dirty="0">
                <a:solidFill>
                  <a:schemeClr val="tx2">
                    <a:lumMod val="10000"/>
                  </a:schemeClr>
                </a:solidFill>
                <a:latin typeface="Tahoma" pitchFamily="34" charset="0"/>
                <a:ea typeface="ＭＳ Ｐゴシック" pitchFamily="-112" charset="-128"/>
              </a:rPr>
              <a:t>5</a:t>
            </a:r>
          </a:p>
        </p:txBody>
      </p:sp>
      <p:sp>
        <p:nvSpPr>
          <p:cNvPr id="1032" name="Text Box 8"/>
          <p:cNvSpPr txBox="1">
            <a:spLocks noChangeArrowheads="1"/>
          </p:cNvSpPr>
          <p:nvPr/>
        </p:nvSpPr>
        <p:spPr bwMode="auto">
          <a:xfrm>
            <a:off x="3554413" y="4581525"/>
            <a:ext cx="331787" cy="523875"/>
          </a:xfrm>
          <a:prstGeom prst="rect">
            <a:avLst/>
          </a:prstGeom>
          <a:noFill/>
          <a:ln w="12700">
            <a:noFill/>
            <a:miter lim="800000"/>
            <a:headEnd type="none" w="sm" len="sm"/>
            <a:tailEnd type="none" w="sm" len="sm"/>
          </a:ln>
        </p:spPr>
        <p:txBody>
          <a:bodyPr>
            <a:spAutoFit/>
          </a:bodyPr>
          <a:lstStyle/>
          <a:p>
            <a:pPr>
              <a:spcBef>
                <a:spcPct val="50000"/>
              </a:spcBef>
              <a:defRPr/>
            </a:pPr>
            <a:r>
              <a:rPr lang="en-US" sz="2800" b="1" dirty="0">
                <a:solidFill>
                  <a:schemeClr val="tx2">
                    <a:lumMod val="10000"/>
                  </a:schemeClr>
                </a:solidFill>
                <a:latin typeface="Tahoma" pitchFamily="34" charset="0"/>
                <a:ea typeface="ＭＳ Ｐゴシック" pitchFamily="-112" charset="-128"/>
              </a:rPr>
              <a:t>2</a:t>
            </a:r>
          </a:p>
        </p:txBody>
      </p:sp>
      <p:sp>
        <p:nvSpPr>
          <p:cNvPr id="1033" name="Rectangle 9"/>
          <p:cNvSpPr>
            <a:spLocks noChangeArrowheads="1"/>
          </p:cNvSpPr>
          <p:nvPr/>
        </p:nvSpPr>
        <p:spPr bwMode="auto">
          <a:xfrm>
            <a:off x="0" y="13319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rrowheads="1"/>
          </p:cNvPicPr>
          <p:nvPr/>
        </p:nvPicPr>
        <p:blipFill>
          <a:blip r:embed="rId3" cstate="print"/>
          <a:srcRect/>
          <a:stretch>
            <a:fillRect/>
          </a:stretch>
        </p:blipFill>
        <p:spPr bwMode="auto">
          <a:xfrm>
            <a:off x="-271463" y="0"/>
            <a:ext cx="9415463" cy="788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381000" y="152400"/>
            <a:ext cx="8534400" cy="769938"/>
          </a:xfrm>
          <a:prstGeom prst="rect">
            <a:avLst/>
          </a:prstGeom>
          <a:noFill/>
          <a:ln w="9525">
            <a:noFill/>
            <a:miter lim="800000"/>
            <a:headEnd/>
            <a:tailEnd/>
          </a:ln>
        </p:spPr>
        <p:txBody>
          <a:bodyPr>
            <a:spAutoFit/>
          </a:bodyPr>
          <a:lstStyle/>
          <a:p>
            <a:pPr algn="ctr"/>
            <a:r>
              <a:rPr lang="en-US" sz="4400" b="1">
                <a:solidFill>
                  <a:srgbClr val="FFFF00"/>
                </a:solidFill>
                <a:latin typeface="Tahoma" pitchFamily="-64" charset="0"/>
                <a:cs typeface="Tahoma" pitchFamily="-64" charset="0"/>
              </a:rPr>
              <a:t>Some   LOC   Observations</a:t>
            </a:r>
          </a:p>
        </p:txBody>
      </p:sp>
      <p:sp>
        <p:nvSpPr>
          <p:cNvPr id="18435" name="TextBox 6"/>
          <p:cNvSpPr txBox="1">
            <a:spLocks noChangeArrowheads="1"/>
          </p:cNvSpPr>
          <p:nvPr/>
        </p:nvSpPr>
        <p:spPr bwMode="auto">
          <a:xfrm>
            <a:off x="0" y="1295400"/>
            <a:ext cx="9144000" cy="2062163"/>
          </a:xfrm>
          <a:prstGeom prst="rect">
            <a:avLst/>
          </a:prstGeom>
          <a:noFill/>
          <a:ln w="9525">
            <a:noFill/>
            <a:miter lim="800000"/>
            <a:headEnd/>
            <a:tailEnd/>
          </a:ln>
        </p:spPr>
        <p:txBody>
          <a:bodyPr>
            <a:spAutoFit/>
          </a:bodyPr>
          <a:lstStyle/>
          <a:p>
            <a:pPr>
              <a:buFontTx/>
              <a:buChar char="-"/>
            </a:pPr>
            <a:r>
              <a:rPr lang="en-US" sz="3200" b="1">
                <a:solidFill>
                  <a:srgbClr val="FFFF00"/>
                </a:solidFill>
                <a:latin typeface="Tahoma" pitchFamily="-64" charset="0"/>
                <a:cs typeface="Tahoma" pitchFamily="-64" charset="0"/>
              </a:rPr>
              <a:t>  No good visual references </a:t>
            </a:r>
          </a:p>
          <a:p>
            <a:r>
              <a:rPr lang="en-US" sz="3200" b="1">
                <a:solidFill>
                  <a:srgbClr val="FFFF00"/>
                </a:solidFill>
                <a:latin typeface="Tahoma" pitchFamily="-64" charset="0"/>
                <a:cs typeface="Tahoma" pitchFamily="-64" charset="0"/>
              </a:rPr>
              <a:t>   * IMC</a:t>
            </a:r>
          </a:p>
          <a:p>
            <a:r>
              <a:rPr lang="en-US" sz="3200" b="1">
                <a:solidFill>
                  <a:srgbClr val="FFFF00"/>
                </a:solidFill>
                <a:latin typeface="Tahoma" pitchFamily="-64" charset="0"/>
                <a:cs typeface="Tahoma" pitchFamily="-64" charset="0"/>
              </a:rPr>
              <a:t>   * Night</a:t>
            </a:r>
          </a:p>
          <a:p>
            <a:r>
              <a:rPr lang="en-US" sz="3200" b="1">
                <a:solidFill>
                  <a:srgbClr val="FFFF00"/>
                </a:solidFill>
                <a:latin typeface="Tahoma" pitchFamily="-64" charset="0"/>
                <a:cs typeface="Tahoma" pitchFamily="-64" charset="0"/>
              </a:rPr>
              <a:t>   * Over Water or lightless/featureless land</a:t>
            </a:r>
          </a:p>
        </p:txBody>
      </p:sp>
      <p:sp>
        <p:nvSpPr>
          <p:cNvPr id="18436" name="TextBox 7"/>
          <p:cNvSpPr txBox="1">
            <a:spLocks noChangeArrowheads="1"/>
          </p:cNvSpPr>
          <p:nvPr/>
        </p:nvSpPr>
        <p:spPr bwMode="auto">
          <a:xfrm>
            <a:off x="-76200" y="3581400"/>
            <a:ext cx="8534400" cy="523875"/>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 -  Auto-Pilot involved (on or off ?)</a:t>
            </a:r>
          </a:p>
        </p:txBody>
      </p:sp>
      <p:sp>
        <p:nvSpPr>
          <p:cNvPr id="18437" name="TextBox 8"/>
          <p:cNvSpPr txBox="1">
            <a:spLocks noChangeArrowheads="1"/>
          </p:cNvSpPr>
          <p:nvPr/>
        </p:nvSpPr>
        <p:spPr bwMode="auto">
          <a:xfrm>
            <a:off x="0" y="4267200"/>
            <a:ext cx="9296400" cy="523875"/>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  Initial movement imperceptible (2 degrees/sec)</a:t>
            </a:r>
          </a:p>
        </p:txBody>
      </p:sp>
      <p:sp>
        <p:nvSpPr>
          <p:cNvPr id="18438" name="TextBox 9"/>
          <p:cNvSpPr txBox="1">
            <a:spLocks noChangeArrowheads="1"/>
          </p:cNvSpPr>
          <p:nvPr/>
        </p:nvSpPr>
        <p:spPr bwMode="auto">
          <a:xfrm>
            <a:off x="0" y="5638800"/>
            <a:ext cx="8534400" cy="954088"/>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  One of crew has good or better SA – but</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wait too long to correct the situation</a:t>
            </a:r>
          </a:p>
        </p:txBody>
      </p:sp>
      <p:sp>
        <p:nvSpPr>
          <p:cNvPr id="18439" name="TextBox 10"/>
          <p:cNvSpPr txBox="1">
            <a:spLocks noChangeArrowheads="1"/>
          </p:cNvSpPr>
          <p:nvPr/>
        </p:nvSpPr>
        <p:spPr bwMode="auto">
          <a:xfrm>
            <a:off x="0" y="4953000"/>
            <a:ext cx="8534400" cy="523875"/>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  Initial correction often in wrong direction</a:t>
            </a:r>
          </a:p>
        </p:txBody>
      </p:sp>
      <p:sp>
        <p:nvSpPr>
          <p:cNvPr id="21512" name="Rectangle 7"/>
          <p:cNvSpPr>
            <a:spLocks noChangeArrowheads="1"/>
          </p:cNvSpPr>
          <p:nvPr/>
        </p:nvSpPr>
        <p:spPr bwMode="auto">
          <a:xfrm>
            <a:off x="0" y="9144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0-#ppt_w/2"/>
                                          </p:val>
                                        </p:tav>
                                        <p:tav tm="100000">
                                          <p:val>
                                            <p:strVal val="#ppt_x"/>
                                          </p:val>
                                        </p:tav>
                                      </p:tavLst>
                                    </p:anim>
                                    <p:anim calcmode="lin" valueType="num">
                                      <p:cBhvr additive="base">
                                        <p:cTn id="1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0-#ppt_w/2"/>
                                          </p:val>
                                        </p:tav>
                                        <p:tav tm="100000">
                                          <p:val>
                                            <p:strVal val="#ppt_x"/>
                                          </p:val>
                                        </p:tav>
                                      </p:tavLst>
                                    </p:anim>
                                    <p:anim calcmode="lin" valueType="num">
                                      <p:cBhvr additive="base">
                                        <p:cTn id="2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9"/>
                                        </p:tgtEl>
                                        <p:attrNameLst>
                                          <p:attrName>style.visibility</p:attrName>
                                        </p:attrNameLst>
                                      </p:cBhvr>
                                      <p:to>
                                        <p:strVal val="visible"/>
                                      </p:to>
                                    </p:set>
                                    <p:anim calcmode="lin" valueType="num">
                                      <p:cBhvr additive="base">
                                        <p:cTn id="25" dur="500" fill="hold"/>
                                        <p:tgtEl>
                                          <p:spTgt spid="18439"/>
                                        </p:tgtEl>
                                        <p:attrNameLst>
                                          <p:attrName>ppt_x</p:attrName>
                                        </p:attrNameLst>
                                      </p:cBhvr>
                                      <p:tavLst>
                                        <p:tav tm="0">
                                          <p:val>
                                            <p:strVal val="0-#ppt_w/2"/>
                                          </p:val>
                                        </p:tav>
                                        <p:tav tm="100000">
                                          <p:val>
                                            <p:strVal val="#ppt_x"/>
                                          </p:val>
                                        </p:tav>
                                      </p:tavLst>
                                    </p:anim>
                                    <p:anim calcmode="lin" valueType="num">
                                      <p:cBhvr additive="base">
                                        <p:cTn id="26"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additive="base">
                                        <p:cTn id="31" dur="500" fill="hold"/>
                                        <p:tgtEl>
                                          <p:spTgt spid="18438"/>
                                        </p:tgtEl>
                                        <p:attrNameLst>
                                          <p:attrName>ppt_x</p:attrName>
                                        </p:attrNameLst>
                                      </p:cBhvr>
                                      <p:tavLst>
                                        <p:tav tm="0">
                                          <p:val>
                                            <p:strVal val="0-#ppt_w/2"/>
                                          </p:val>
                                        </p:tav>
                                        <p:tav tm="100000">
                                          <p:val>
                                            <p:strVal val="#ppt_x"/>
                                          </p:val>
                                        </p:tav>
                                      </p:tavLst>
                                    </p:anim>
                                    <p:anim calcmode="lin" valueType="num">
                                      <p:cBhvr additive="base">
                                        <p:cTn id="32"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P spid="18438" grpId="0"/>
      <p:bldP spid="184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598613" y="4954588"/>
            <a:ext cx="6538912" cy="557212"/>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sz="3200" b="1">
              <a:solidFill>
                <a:srgbClr val="FFFF00"/>
              </a:solidFill>
              <a:latin typeface="Tahoma" pitchFamily="-64" charset="0"/>
            </a:endParaRPr>
          </a:p>
        </p:txBody>
      </p:sp>
      <p:sp>
        <p:nvSpPr>
          <p:cNvPr id="2052" name="Text Box 3"/>
          <p:cNvSpPr txBox="1">
            <a:spLocks noChangeArrowheads="1"/>
          </p:cNvSpPr>
          <p:nvPr/>
        </p:nvSpPr>
        <p:spPr bwMode="auto">
          <a:xfrm rot="-5400000">
            <a:off x="-1919287" y="3595687"/>
            <a:ext cx="4267200" cy="2762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b="1">
                <a:solidFill>
                  <a:srgbClr val="FFFF00"/>
                </a:solidFill>
                <a:latin typeface="Tahoma" pitchFamily="-64" charset="0"/>
              </a:rPr>
              <a:t>Major Accidents in accidents  per million departures</a:t>
            </a:r>
          </a:p>
        </p:txBody>
      </p:sp>
      <p:graphicFrame>
        <p:nvGraphicFramePr>
          <p:cNvPr id="2050" name="Object 2"/>
          <p:cNvGraphicFramePr>
            <a:graphicFrameLocks noGrp="1" noChangeAspect="1"/>
          </p:cNvGraphicFramePr>
          <p:nvPr>
            <p:ph/>
          </p:nvPr>
        </p:nvGraphicFramePr>
        <p:xfrm>
          <a:off x="0" y="762000"/>
          <a:ext cx="9144000" cy="6096000"/>
        </p:xfrm>
        <a:graphic>
          <a:graphicData uri="http://schemas.openxmlformats.org/presentationml/2006/ole">
            <p:oleObj spid="_x0000_s2050" r:id="rId4" imgW="9144793" imgH="6096528" progId="Excel.Chart.8">
              <p:embed/>
            </p:oleObj>
          </a:graphicData>
        </a:graphic>
      </p:graphicFrame>
      <p:sp>
        <p:nvSpPr>
          <p:cNvPr id="2053" name="Rectangle 5"/>
          <p:cNvSpPr>
            <a:spLocks noChangeArrowheads="1"/>
          </p:cNvSpPr>
          <p:nvPr/>
        </p:nvSpPr>
        <p:spPr bwMode="auto">
          <a:xfrm>
            <a:off x="488950" y="0"/>
            <a:ext cx="8304213" cy="1139825"/>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00"/>
                </a:solidFill>
                <a:latin typeface="Tahoma" pitchFamily="-64" charset="0"/>
              </a:rPr>
              <a:t>Major Accidents by Decade </a:t>
            </a:r>
          </a:p>
          <a:p>
            <a:pPr algn="ctr" eaLnBrk="0" hangingPunct="0"/>
            <a:r>
              <a:rPr lang="en-US" b="1">
                <a:solidFill>
                  <a:srgbClr val="FFFF00"/>
                </a:solidFill>
                <a:latin typeface="Tahoma" pitchFamily="-64" charset="0"/>
              </a:rPr>
              <a:t> Worldwide Commercial Jets  </a:t>
            </a:r>
          </a:p>
          <a:p>
            <a:pPr algn="ctr" eaLnBrk="0" hangingPunct="0"/>
            <a:r>
              <a:rPr lang="en-US" b="1">
                <a:solidFill>
                  <a:srgbClr val="FFFF00"/>
                </a:solidFill>
                <a:latin typeface="Tahoma" pitchFamily="-64" charset="0"/>
              </a:rPr>
              <a:t>1960  to  2009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81000"/>
            <a:ext cx="9144000" cy="9144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5400" b="1">
                <a:solidFill>
                  <a:srgbClr val="FFFF00"/>
                </a:solidFill>
                <a:latin typeface="Tahoma" pitchFamily="-64" charset="0"/>
                <a:ea typeface="ＭＳ Ｐゴシック" pitchFamily="-64" charset="-128"/>
              </a:rPr>
              <a:t>The  Fleet - 2010</a:t>
            </a:r>
          </a:p>
        </p:txBody>
      </p:sp>
      <p:sp>
        <p:nvSpPr>
          <p:cNvPr id="6147" name="Text Box 3"/>
          <p:cNvSpPr txBox="1">
            <a:spLocks noChangeArrowheads="1"/>
          </p:cNvSpPr>
          <p:nvPr/>
        </p:nvSpPr>
        <p:spPr bwMode="auto">
          <a:xfrm>
            <a:off x="0" y="2438400"/>
            <a:ext cx="9144000" cy="2738438"/>
          </a:xfrm>
          <a:prstGeom prst="rect">
            <a:avLst/>
          </a:prstGeom>
          <a:noFill/>
          <a:ln w="28575">
            <a:solidFill>
              <a:srgbClr val="ECF10D"/>
            </a:solidFill>
            <a:miter lim="800000"/>
            <a:headEnd type="none" w="sm" len="sm"/>
            <a:tailEnd type="none" w="sm" len="sm"/>
          </a:ln>
        </p:spPr>
        <p:txBody>
          <a:bodyPr>
            <a:spAutoFit/>
          </a:bodyPr>
          <a:lstStyle/>
          <a:p>
            <a:pPr eaLnBrk="0" hangingPunct="0">
              <a:spcBef>
                <a:spcPct val="50000"/>
              </a:spcBef>
            </a:pPr>
            <a:r>
              <a:rPr lang="en-US" sz="2800" b="1" u="sng">
                <a:solidFill>
                  <a:srgbClr val="FFFF00"/>
                </a:solidFill>
                <a:latin typeface="Tahoma" pitchFamily="-64" charset="0"/>
                <a:ea typeface="ＭＳ Ｐゴシック" pitchFamily="-64" charset="-128"/>
              </a:rPr>
              <a:t>Type</a:t>
            </a:r>
            <a:r>
              <a:rPr lang="en-US" sz="2800" b="1">
                <a:solidFill>
                  <a:srgbClr val="FFFF00"/>
                </a:solidFill>
                <a:latin typeface="Tahoma" pitchFamily="-64" charset="0"/>
                <a:ea typeface="ＭＳ Ｐゴシック" pitchFamily="-64" charset="-128"/>
              </a:rPr>
              <a:t>             </a:t>
            </a:r>
            <a:r>
              <a:rPr lang="en-US" sz="2800" b="1" u="sng">
                <a:solidFill>
                  <a:srgbClr val="FFFF00"/>
                </a:solidFill>
                <a:latin typeface="Tahoma" pitchFamily="-64" charset="0"/>
                <a:ea typeface="ＭＳ Ｐゴシック" pitchFamily="-64" charset="-128"/>
              </a:rPr>
              <a:t>Western Built</a:t>
            </a:r>
            <a:r>
              <a:rPr lang="en-US" sz="2800" b="1">
                <a:solidFill>
                  <a:srgbClr val="FFFF00"/>
                </a:solidFill>
                <a:latin typeface="Tahoma" pitchFamily="-64" charset="0"/>
                <a:ea typeface="ＭＳ Ｐゴシック" pitchFamily="-64" charset="-128"/>
              </a:rPr>
              <a:t>  </a:t>
            </a:r>
            <a:r>
              <a:rPr lang="en-US" sz="2800" b="1" u="sng">
                <a:solidFill>
                  <a:srgbClr val="FFFF00"/>
                </a:solidFill>
                <a:latin typeface="Tahoma" pitchFamily="-64" charset="0"/>
                <a:ea typeface="ＭＳ Ｐゴシック" pitchFamily="-64" charset="-128"/>
              </a:rPr>
              <a:t>Eastern Built</a:t>
            </a:r>
            <a:r>
              <a:rPr lang="en-US" sz="2800" b="1">
                <a:solidFill>
                  <a:srgbClr val="FFFF00"/>
                </a:solidFill>
                <a:latin typeface="Tahoma" pitchFamily="-64" charset="0"/>
                <a:ea typeface="ＭＳ Ｐゴシック" pitchFamily="-64" charset="-128"/>
              </a:rPr>
              <a:t>    </a:t>
            </a:r>
            <a:r>
              <a:rPr lang="en-US" sz="2800" b="1" u="sng">
                <a:solidFill>
                  <a:srgbClr val="FFFF00"/>
                </a:solidFill>
                <a:latin typeface="Tahoma" pitchFamily="-64" charset="0"/>
                <a:ea typeface="ＭＳ Ｐゴシック" pitchFamily="-64" charset="-128"/>
              </a:rPr>
              <a:t>Total</a:t>
            </a:r>
          </a:p>
          <a:p>
            <a:pPr eaLnBrk="0" hangingPunct="0">
              <a:spcBef>
                <a:spcPct val="50000"/>
              </a:spcBef>
            </a:pPr>
            <a:r>
              <a:rPr lang="en-US" sz="3200" b="1">
                <a:solidFill>
                  <a:srgbClr val="FFFF00"/>
                </a:solidFill>
                <a:latin typeface="Tahoma" pitchFamily="-64" charset="0"/>
                <a:ea typeface="ＭＳ Ｐゴシック" pitchFamily="-64" charset="-128"/>
              </a:rPr>
              <a:t>Turbojets       20,239       1,390          21,629</a:t>
            </a:r>
          </a:p>
          <a:p>
            <a:pPr eaLnBrk="0" hangingPunct="0">
              <a:spcBef>
                <a:spcPct val="50000"/>
              </a:spcBef>
            </a:pPr>
            <a:r>
              <a:rPr lang="en-US" sz="3200" b="1">
                <a:solidFill>
                  <a:srgbClr val="FFFF00"/>
                </a:solidFill>
                <a:latin typeface="Tahoma" pitchFamily="-64" charset="0"/>
                <a:ea typeface="ＭＳ Ｐゴシック" pitchFamily="-64" charset="-128"/>
              </a:rPr>
              <a:t>Turboprops      4,766       1,351            6,117</a:t>
            </a:r>
          </a:p>
          <a:p>
            <a:pPr eaLnBrk="0" hangingPunct="0">
              <a:spcBef>
                <a:spcPct val="50000"/>
              </a:spcBef>
            </a:pPr>
            <a:r>
              <a:rPr lang="en-US" sz="3200" b="1">
                <a:solidFill>
                  <a:srgbClr val="FFFF00"/>
                </a:solidFill>
                <a:latin typeface="Tahoma" pitchFamily="-64" charset="0"/>
                <a:ea typeface="ＭＳ Ｐゴシック" pitchFamily="-64" charset="-128"/>
              </a:rPr>
              <a:t>Business Jets                                       16,638</a:t>
            </a:r>
            <a:endParaRPr lang="en-US" sz="2800" b="1" u="sng">
              <a:solidFill>
                <a:srgbClr val="FFFF00"/>
              </a:solidFill>
              <a:latin typeface="Tahoma" pitchFamily="-64" charset="0"/>
              <a:ea typeface="ＭＳ Ｐゴシック" pitchFamily="-64" charset="-128"/>
            </a:endParaRPr>
          </a:p>
        </p:txBody>
      </p:sp>
      <p:sp>
        <p:nvSpPr>
          <p:cNvPr id="6148" name="Line 4"/>
          <p:cNvSpPr>
            <a:spLocks noChangeShapeType="1"/>
          </p:cNvSpPr>
          <p:nvPr/>
        </p:nvSpPr>
        <p:spPr bwMode="auto">
          <a:xfrm flipH="1">
            <a:off x="4876800" y="2438400"/>
            <a:ext cx="0" cy="2743200"/>
          </a:xfrm>
          <a:prstGeom prst="line">
            <a:avLst/>
          </a:prstGeom>
          <a:noFill/>
          <a:ln w="28575">
            <a:solidFill>
              <a:srgbClr val="ECF10D"/>
            </a:solidFill>
            <a:round/>
            <a:headEnd type="none" w="sm" len="sm"/>
            <a:tailEnd type="none" w="sm" len="sm"/>
          </a:ln>
        </p:spPr>
        <p:txBody>
          <a:bodyPr/>
          <a:lstStyle/>
          <a:p>
            <a:endParaRPr lang="en-US"/>
          </a:p>
        </p:txBody>
      </p:sp>
      <p:sp>
        <p:nvSpPr>
          <p:cNvPr id="6149" name="Line 5"/>
          <p:cNvSpPr>
            <a:spLocks noChangeShapeType="1"/>
          </p:cNvSpPr>
          <p:nvPr/>
        </p:nvSpPr>
        <p:spPr bwMode="auto">
          <a:xfrm>
            <a:off x="7315200" y="2438400"/>
            <a:ext cx="0" cy="2743200"/>
          </a:xfrm>
          <a:prstGeom prst="line">
            <a:avLst/>
          </a:prstGeom>
          <a:noFill/>
          <a:ln w="28575">
            <a:solidFill>
              <a:srgbClr val="ECF10D"/>
            </a:solidFill>
            <a:round/>
            <a:headEnd type="none" w="sm" len="sm"/>
            <a:tailEnd type="none" w="sm" len="sm"/>
          </a:ln>
        </p:spPr>
        <p:txBody>
          <a:bodyPr/>
          <a:lstStyle/>
          <a:p>
            <a:endParaRPr lang="en-US"/>
          </a:p>
        </p:txBody>
      </p:sp>
      <p:sp>
        <p:nvSpPr>
          <p:cNvPr id="6150" name="Line 6"/>
          <p:cNvSpPr>
            <a:spLocks noChangeShapeType="1"/>
          </p:cNvSpPr>
          <p:nvPr/>
        </p:nvSpPr>
        <p:spPr bwMode="auto">
          <a:xfrm>
            <a:off x="0" y="3790950"/>
            <a:ext cx="9144000" cy="0"/>
          </a:xfrm>
          <a:prstGeom prst="line">
            <a:avLst/>
          </a:prstGeom>
          <a:noFill/>
          <a:ln w="28575">
            <a:solidFill>
              <a:srgbClr val="ECF10D"/>
            </a:solidFill>
            <a:round/>
            <a:headEnd type="none" w="sm" len="sm"/>
            <a:tailEnd type="none" w="sm" len="sm"/>
          </a:ln>
        </p:spPr>
        <p:txBody>
          <a:bodyPr/>
          <a:lstStyle/>
          <a:p>
            <a:endParaRPr lang="en-US"/>
          </a:p>
        </p:txBody>
      </p:sp>
      <p:sp>
        <p:nvSpPr>
          <p:cNvPr id="6151" name="Line 7"/>
          <p:cNvSpPr>
            <a:spLocks noChangeShapeType="1"/>
          </p:cNvSpPr>
          <p:nvPr/>
        </p:nvSpPr>
        <p:spPr bwMode="auto">
          <a:xfrm>
            <a:off x="9525" y="4478338"/>
            <a:ext cx="9144000" cy="0"/>
          </a:xfrm>
          <a:prstGeom prst="line">
            <a:avLst/>
          </a:prstGeom>
          <a:noFill/>
          <a:ln w="28575">
            <a:solidFill>
              <a:srgbClr val="ECF10D"/>
            </a:solidFill>
            <a:round/>
            <a:headEnd type="none" w="sm" len="sm"/>
            <a:tailEnd type="none" w="sm" len="sm"/>
          </a:ln>
        </p:spPr>
        <p:txBody>
          <a:bodyPr/>
          <a:lstStyle/>
          <a:p>
            <a:endParaRPr lang="en-US"/>
          </a:p>
        </p:txBody>
      </p:sp>
      <p:sp>
        <p:nvSpPr>
          <p:cNvPr id="6152" name="Rectangle 8"/>
          <p:cNvSpPr>
            <a:spLocks noChangeArrowheads="1"/>
          </p:cNvSpPr>
          <p:nvPr/>
        </p:nvSpPr>
        <p:spPr bwMode="auto">
          <a:xfrm>
            <a:off x="0" y="13319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
        <p:nvSpPr>
          <p:cNvPr id="6153" name="Rectangle 124"/>
          <p:cNvSpPr>
            <a:spLocks noChangeArrowheads="1"/>
          </p:cNvSpPr>
          <p:nvPr/>
        </p:nvSpPr>
        <p:spPr bwMode="auto">
          <a:xfrm>
            <a:off x="-17463" y="6488113"/>
            <a:ext cx="1846263" cy="336550"/>
          </a:xfrm>
          <a:prstGeom prst="rect">
            <a:avLst/>
          </a:prstGeom>
          <a:noFill/>
          <a:ln w="9525">
            <a:noFill/>
            <a:miter lim="800000"/>
            <a:headEnd/>
            <a:tailEnd/>
          </a:ln>
        </p:spPr>
        <p:txBody>
          <a:bodyPr lIns="92075" tIns="46038" rIns="92075" bIns="46038">
            <a:spAutoFit/>
          </a:bodyPr>
          <a:lstStyle/>
          <a:p>
            <a:pPr eaLnBrk="0" hangingPunct="0"/>
            <a:r>
              <a:rPr lang="en-US" sz="1600" b="1">
                <a:solidFill>
                  <a:srgbClr val="FFFF00"/>
                </a:solidFill>
                <a:ea typeface="ＭＳ Ｐゴシック" pitchFamily="-64" charset="-128"/>
              </a:rPr>
              <a:t>Source:  Ascend</a:t>
            </a:r>
            <a:r>
              <a:rPr lang="en-US" sz="1200" b="1">
                <a:solidFill>
                  <a:srgbClr val="FFFF00"/>
                </a:solidFill>
                <a:ea typeface="ＭＳ Ｐゴシック" pitchFamily="-64" charset="-12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533400" y="381000"/>
            <a:ext cx="8077200" cy="708025"/>
          </a:xfrm>
          <a:prstGeom prst="rect">
            <a:avLst/>
          </a:prstGeom>
          <a:noFill/>
          <a:ln w="28575">
            <a:solidFill>
              <a:srgbClr val="FFFF00"/>
            </a:solidFill>
            <a:miter lim="800000"/>
            <a:headEnd/>
            <a:tailEnd/>
          </a:ln>
        </p:spPr>
        <p:txBody>
          <a:bodyPr>
            <a:spAutoFit/>
          </a:bodyPr>
          <a:lstStyle/>
          <a:p>
            <a:r>
              <a:rPr lang="en-US" sz="4000" b="1">
                <a:solidFill>
                  <a:srgbClr val="FFFF00"/>
                </a:solidFill>
                <a:latin typeface="Tahoma" pitchFamily="-64" charset="0"/>
                <a:cs typeface="Tahoma" pitchFamily="-64" charset="0"/>
              </a:rPr>
              <a:t>Two Decades of Improvement</a:t>
            </a:r>
          </a:p>
        </p:txBody>
      </p:sp>
      <p:sp>
        <p:nvSpPr>
          <p:cNvPr id="10244" name="TextBox 3"/>
          <p:cNvSpPr txBox="1">
            <a:spLocks noChangeArrowheads="1"/>
          </p:cNvSpPr>
          <p:nvPr/>
        </p:nvSpPr>
        <p:spPr bwMode="auto">
          <a:xfrm>
            <a:off x="0" y="2057400"/>
            <a:ext cx="91440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1990 – 1999 Major Accident Rate:    1.18</a:t>
            </a:r>
          </a:p>
        </p:txBody>
      </p:sp>
      <p:sp>
        <p:nvSpPr>
          <p:cNvPr id="10245" name="TextBox 4"/>
          <p:cNvSpPr txBox="1">
            <a:spLocks noChangeArrowheads="1"/>
          </p:cNvSpPr>
          <p:nvPr/>
        </p:nvSpPr>
        <p:spPr bwMode="auto">
          <a:xfrm>
            <a:off x="0" y="2895600"/>
            <a:ext cx="8991600" cy="461963"/>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            1990 – 1994 Major Accident Rate:               1.32</a:t>
            </a:r>
          </a:p>
        </p:txBody>
      </p:sp>
      <p:sp>
        <p:nvSpPr>
          <p:cNvPr id="10246" name="TextBox 5"/>
          <p:cNvSpPr txBox="1">
            <a:spLocks noChangeArrowheads="1"/>
          </p:cNvSpPr>
          <p:nvPr/>
        </p:nvSpPr>
        <p:spPr bwMode="auto">
          <a:xfrm>
            <a:off x="0" y="4572000"/>
            <a:ext cx="89916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2000 – 2009 Major Accident Rate:      .57</a:t>
            </a:r>
          </a:p>
        </p:txBody>
      </p:sp>
      <p:sp>
        <p:nvSpPr>
          <p:cNvPr id="10247" name="TextBox 6"/>
          <p:cNvSpPr txBox="1">
            <a:spLocks noChangeArrowheads="1"/>
          </p:cNvSpPr>
          <p:nvPr/>
        </p:nvSpPr>
        <p:spPr bwMode="auto">
          <a:xfrm>
            <a:off x="0" y="3581400"/>
            <a:ext cx="8991600" cy="461963"/>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            1995 – 1999 Major Accident Rate:               1.06</a:t>
            </a:r>
          </a:p>
        </p:txBody>
      </p:sp>
      <p:sp>
        <p:nvSpPr>
          <p:cNvPr id="10248" name="TextBox 7"/>
          <p:cNvSpPr txBox="1">
            <a:spLocks noChangeArrowheads="1"/>
          </p:cNvSpPr>
          <p:nvPr/>
        </p:nvSpPr>
        <p:spPr bwMode="auto">
          <a:xfrm>
            <a:off x="0" y="5334000"/>
            <a:ext cx="8991600" cy="461963"/>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            2000 – 2004 Major Accident Rate:                 .58</a:t>
            </a:r>
          </a:p>
        </p:txBody>
      </p:sp>
      <p:sp>
        <p:nvSpPr>
          <p:cNvPr id="10249" name="TextBox 8"/>
          <p:cNvSpPr txBox="1">
            <a:spLocks noChangeArrowheads="1"/>
          </p:cNvSpPr>
          <p:nvPr/>
        </p:nvSpPr>
        <p:spPr bwMode="auto">
          <a:xfrm>
            <a:off x="0" y="5943600"/>
            <a:ext cx="8991600" cy="461963"/>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            2005 – 2009 Major Accident Rate:                 .55</a:t>
            </a:r>
          </a:p>
        </p:txBody>
      </p:sp>
      <p:sp>
        <p:nvSpPr>
          <p:cNvPr id="22537" name="Rectangle 7"/>
          <p:cNvSpPr>
            <a:spLocks noChangeArrowheads="1"/>
          </p:cNvSpPr>
          <p:nvPr/>
        </p:nvSpPr>
        <p:spPr bwMode="auto">
          <a:xfrm>
            <a:off x="0" y="14478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0-#ppt_w/2"/>
                                          </p:val>
                                        </p:tav>
                                        <p:tav tm="100000">
                                          <p:val>
                                            <p:strVal val="#ppt_x"/>
                                          </p:val>
                                        </p:tav>
                                      </p:tavLst>
                                    </p:anim>
                                    <p:anim calcmode="lin" valueType="num">
                                      <p:cBhvr additive="base">
                                        <p:cTn id="1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0-#ppt_w/2"/>
                                          </p:val>
                                        </p:tav>
                                        <p:tav tm="100000">
                                          <p:val>
                                            <p:strVal val="#ppt_x"/>
                                          </p:val>
                                        </p:tav>
                                      </p:tavLst>
                                    </p:anim>
                                    <p:anim calcmode="lin" valueType="num">
                                      <p:cBhvr additive="base">
                                        <p:cTn id="20"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0-#ppt_w/2"/>
                                          </p:val>
                                        </p:tav>
                                        <p:tav tm="100000">
                                          <p:val>
                                            <p:strVal val="#ppt_x"/>
                                          </p:val>
                                        </p:tav>
                                      </p:tavLst>
                                    </p:anim>
                                    <p:anim calcmode="lin" valueType="num">
                                      <p:cBhvr additive="base">
                                        <p:cTn id="26"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8"/>
                                        </p:tgtEl>
                                        <p:attrNameLst>
                                          <p:attrName>style.visibility</p:attrName>
                                        </p:attrNameLst>
                                      </p:cBhvr>
                                      <p:to>
                                        <p:strVal val="visible"/>
                                      </p:to>
                                    </p:set>
                                    <p:anim calcmode="lin" valueType="num">
                                      <p:cBhvr additive="base">
                                        <p:cTn id="31" dur="500" fill="hold"/>
                                        <p:tgtEl>
                                          <p:spTgt spid="10248"/>
                                        </p:tgtEl>
                                        <p:attrNameLst>
                                          <p:attrName>ppt_x</p:attrName>
                                        </p:attrNameLst>
                                      </p:cBhvr>
                                      <p:tavLst>
                                        <p:tav tm="0">
                                          <p:val>
                                            <p:strVal val="0-#ppt_w/2"/>
                                          </p:val>
                                        </p:tav>
                                        <p:tav tm="100000">
                                          <p:val>
                                            <p:strVal val="#ppt_x"/>
                                          </p:val>
                                        </p:tav>
                                      </p:tavLst>
                                    </p:anim>
                                    <p:anim calcmode="lin" valueType="num">
                                      <p:cBhvr additive="base">
                                        <p:cTn id="32"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9"/>
                                        </p:tgtEl>
                                        <p:attrNameLst>
                                          <p:attrName>style.visibility</p:attrName>
                                        </p:attrNameLst>
                                      </p:cBhvr>
                                      <p:to>
                                        <p:strVal val="visible"/>
                                      </p:to>
                                    </p:set>
                                    <p:anim calcmode="lin" valueType="num">
                                      <p:cBhvr additive="base">
                                        <p:cTn id="37" dur="500" fill="hold"/>
                                        <p:tgtEl>
                                          <p:spTgt spid="10249"/>
                                        </p:tgtEl>
                                        <p:attrNameLst>
                                          <p:attrName>ppt_x</p:attrName>
                                        </p:attrNameLst>
                                      </p:cBhvr>
                                      <p:tavLst>
                                        <p:tav tm="0">
                                          <p:val>
                                            <p:strVal val="0-#ppt_w/2"/>
                                          </p:val>
                                        </p:tav>
                                        <p:tav tm="100000">
                                          <p:val>
                                            <p:strVal val="#ppt_x"/>
                                          </p:val>
                                        </p:tav>
                                      </p:tavLst>
                                    </p:anim>
                                    <p:anim calcmode="lin" valueType="num">
                                      <p:cBhvr additive="base">
                                        <p:cTn id="38"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p:bldP spid="10248" grpId="0"/>
      <p:bldP spid="102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2863" y="0"/>
          <a:ext cx="9402763" cy="6477000"/>
        </p:xfrm>
        <a:graphic>
          <a:graphicData uri="http://schemas.openxmlformats.org/presentationml/2006/ole">
            <p:oleObj spid="_x0000_s3074" name="Worksheet" r:id="rId4" imgW="7010234" imgH="1874409" progId="Excel.Sheet.8">
              <p:embed/>
            </p:oleObj>
          </a:graphicData>
        </a:graphic>
      </p:graphicFrame>
      <p:sp>
        <p:nvSpPr>
          <p:cNvPr id="3075" name="Rectangle 3"/>
          <p:cNvSpPr>
            <a:spLocks noChangeArrowheads="1"/>
          </p:cNvSpPr>
          <p:nvPr/>
        </p:nvSpPr>
        <p:spPr bwMode="auto">
          <a:xfrm>
            <a:off x="0" y="6553200"/>
            <a:ext cx="1343025" cy="274638"/>
          </a:xfrm>
          <a:prstGeom prst="rect">
            <a:avLst/>
          </a:prstGeom>
          <a:noFill/>
          <a:ln w="9525">
            <a:noFill/>
            <a:miter lim="800000"/>
            <a:headEnd/>
            <a:tailEnd/>
          </a:ln>
        </p:spPr>
        <p:txBody>
          <a:bodyPr wrap="none" lIns="92075" tIns="46038" rIns="92075" bIns="46038">
            <a:spAutoFit/>
          </a:bodyPr>
          <a:lstStyle/>
          <a:p>
            <a:pPr eaLnBrk="0" hangingPunct="0"/>
            <a:r>
              <a:rPr lang="en-US" sz="1200" b="1">
                <a:solidFill>
                  <a:srgbClr val="FFFF00"/>
                </a:solidFill>
                <a:ea typeface="ＭＳ Ｐゴシック" pitchFamily="-64" charset="-128"/>
              </a:rPr>
              <a:t>Source: Ascend</a:t>
            </a:r>
          </a:p>
        </p:txBody>
      </p:sp>
      <p:sp>
        <p:nvSpPr>
          <p:cNvPr id="3076" name="Rectangle 4"/>
          <p:cNvSpPr>
            <a:spLocks noChangeArrowheads="1"/>
          </p:cNvSpPr>
          <p:nvPr/>
        </p:nvSpPr>
        <p:spPr bwMode="auto">
          <a:xfrm>
            <a:off x="-317500" y="0"/>
            <a:ext cx="9845675" cy="1508125"/>
          </a:xfrm>
          <a:prstGeom prst="rect">
            <a:avLst/>
          </a:prstGeom>
          <a:noFill/>
          <a:ln w="9525">
            <a:noFill/>
            <a:miter lim="800000"/>
            <a:headEnd/>
            <a:tailEnd/>
          </a:ln>
        </p:spPr>
        <p:txBody>
          <a:bodyPr lIns="92075" tIns="46038" rIns="92075" bIns="46038">
            <a:spAutoFit/>
          </a:bodyPr>
          <a:lstStyle/>
          <a:p>
            <a:pPr algn="ctr" eaLnBrk="0" hangingPunct="0"/>
            <a:r>
              <a:rPr lang="en-US" sz="4400" b="1">
                <a:solidFill>
                  <a:srgbClr val="FFFF00"/>
                </a:solidFill>
                <a:latin typeface="Tahoma" pitchFamily="-64" charset="0"/>
                <a:ea typeface="ＭＳ Ｐゴシック" pitchFamily="-64" charset="-128"/>
              </a:rPr>
              <a:t>Major Accident Rate</a:t>
            </a:r>
          </a:p>
          <a:p>
            <a:pPr algn="ctr" eaLnBrk="0" hangingPunct="0"/>
            <a:r>
              <a:rPr lang="en-US" sz="2400" b="1" u="sng">
                <a:solidFill>
                  <a:srgbClr val="FFFF00"/>
                </a:solidFill>
                <a:latin typeface="Tahoma" pitchFamily="-64" charset="0"/>
                <a:ea typeface="ＭＳ Ｐゴシック" pitchFamily="-64" charset="-128"/>
              </a:rPr>
              <a:t>Western-Built</a:t>
            </a:r>
            <a:r>
              <a:rPr lang="en-US" sz="2400" b="1">
                <a:solidFill>
                  <a:srgbClr val="FFFF00"/>
                </a:solidFill>
                <a:latin typeface="Tahoma" pitchFamily="-64" charset="0"/>
                <a:ea typeface="ＭＳ Ｐゴシック" pitchFamily="-64" charset="-128"/>
              </a:rPr>
              <a:t> Commercial Jets*  </a:t>
            </a:r>
          </a:p>
          <a:p>
            <a:pPr algn="ctr" eaLnBrk="0" hangingPunct="0"/>
            <a:r>
              <a:rPr lang="en-US" sz="2400" b="1">
                <a:solidFill>
                  <a:srgbClr val="FFFF00"/>
                </a:solidFill>
                <a:latin typeface="Tahoma" pitchFamily="-64" charset="0"/>
                <a:ea typeface="ＭＳ Ｐゴシック" pitchFamily="-64" charset="-128"/>
              </a:rPr>
              <a:t>1997 – 2010</a:t>
            </a:r>
          </a:p>
        </p:txBody>
      </p:sp>
      <p:sp>
        <p:nvSpPr>
          <p:cNvPr id="3077" name="Text Box 5"/>
          <p:cNvSpPr txBox="1">
            <a:spLocks noChangeArrowheads="1"/>
          </p:cNvSpPr>
          <p:nvPr/>
        </p:nvSpPr>
        <p:spPr bwMode="auto">
          <a:xfrm rot="10800000">
            <a:off x="-76200" y="1752600"/>
            <a:ext cx="430213" cy="3657600"/>
          </a:xfrm>
          <a:prstGeom prst="rect">
            <a:avLst/>
          </a:prstGeom>
          <a:noFill/>
          <a:ln w="9525">
            <a:noFill/>
            <a:miter lim="800000"/>
            <a:headEnd/>
            <a:tailEnd/>
          </a:ln>
        </p:spPr>
        <p:txBody>
          <a:bodyPr vert="eaVert">
            <a:spAutoFit/>
          </a:bodyPr>
          <a:lstStyle/>
          <a:p>
            <a:pPr>
              <a:spcBef>
                <a:spcPct val="50000"/>
              </a:spcBef>
            </a:pPr>
            <a:r>
              <a:rPr lang="en-US" sz="1600">
                <a:solidFill>
                  <a:srgbClr val="FFFF00"/>
                </a:solidFill>
                <a:ea typeface="ＭＳ Ｐゴシック" pitchFamily="-64" charset="-128"/>
              </a:rPr>
              <a:t>Accident rate per million departures</a:t>
            </a:r>
          </a:p>
        </p:txBody>
      </p:sp>
      <p:sp>
        <p:nvSpPr>
          <p:cNvPr id="3078" name="Rectangle 6"/>
          <p:cNvSpPr>
            <a:spLocks noChangeArrowheads="1"/>
          </p:cNvSpPr>
          <p:nvPr/>
        </p:nvSpPr>
        <p:spPr bwMode="auto">
          <a:xfrm>
            <a:off x="3875088" y="6248400"/>
            <a:ext cx="5268912" cy="461963"/>
          </a:xfrm>
          <a:prstGeom prst="rect">
            <a:avLst/>
          </a:prstGeom>
          <a:noFill/>
          <a:ln w="9525">
            <a:noFill/>
            <a:miter lim="800000"/>
            <a:headEnd/>
            <a:tailEnd/>
          </a:ln>
        </p:spPr>
        <p:txBody>
          <a:bodyPr wrap="none" lIns="92075" tIns="46038" rIns="92075" bIns="46038">
            <a:spAutoFit/>
          </a:bodyPr>
          <a:lstStyle/>
          <a:p>
            <a:pPr eaLnBrk="0" hangingPunct="0"/>
            <a:endParaRPr lang="en-US" sz="1200" b="1">
              <a:solidFill>
                <a:srgbClr val="FFFF00"/>
              </a:solidFill>
              <a:ea typeface="ＭＳ Ｐゴシック" pitchFamily="-64" charset="-128"/>
            </a:endParaRPr>
          </a:p>
          <a:p>
            <a:pPr eaLnBrk="0" hangingPunct="0"/>
            <a:r>
              <a:rPr lang="en-US" sz="1200" b="1">
                <a:solidFill>
                  <a:srgbClr val="FFFF00"/>
                </a:solidFill>
                <a:ea typeface="ＭＳ Ｐゴシック" pitchFamily="-64" charset="-128"/>
              </a:rPr>
              <a:t>* Reliable total departure data not available for Eastern-Built Aircraft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51" descr="C:\PHOTOS\image009MA16878544-0009.jpg"/>
          <p:cNvPicPr>
            <a:picLocks noChangeAspect="1" noChangeArrowheads="1"/>
          </p:cNvPicPr>
          <p:nvPr/>
        </p:nvPicPr>
        <p:blipFill>
          <a:blip r:embed="rId3" cstate="print"/>
          <a:srcRect/>
          <a:stretch>
            <a:fillRect/>
          </a:stretch>
        </p:blipFill>
        <p:spPr bwMode="auto">
          <a:xfrm>
            <a:off x="990600" y="838200"/>
            <a:ext cx="6477000" cy="6019800"/>
          </a:xfrm>
          <a:prstGeom prst="rect">
            <a:avLst/>
          </a:prstGeom>
          <a:noFill/>
          <a:ln w="9525">
            <a:noFill/>
            <a:miter lim="800000"/>
            <a:headEnd/>
            <a:tailEnd/>
          </a:ln>
        </p:spPr>
      </p:pic>
      <p:sp>
        <p:nvSpPr>
          <p:cNvPr id="23555" name="TextBox 2"/>
          <p:cNvSpPr txBox="1">
            <a:spLocks noChangeArrowheads="1"/>
          </p:cNvSpPr>
          <p:nvPr/>
        </p:nvSpPr>
        <p:spPr bwMode="auto">
          <a:xfrm>
            <a:off x="1295400" y="-177800"/>
            <a:ext cx="6096000" cy="1016000"/>
          </a:xfrm>
          <a:prstGeom prst="rect">
            <a:avLst/>
          </a:prstGeom>
          <a:noFill/>
          <a:ln w="9525">
            <a:noFill/>
            <a:miter lim="800000"/>
            <a:headEnd/>
            <a:tailEnd/>
          </a:ln>
        </p:spPr>
        <p:txBody>
          <a:bodyPr>
            <a:spAutoFit/>
          </a:bodyPr>
          <a:lstStyle/>
          <a:p>
            <a:r>
              <a:rPr lang="en-US" sz="6000" b="1">
                <a:solidFill>
                  <a:srgbClr val="FFFF00"/>
                </a:solidFill>
                <a:latin typeface="Tahoma" pitchFamily="-64" charset="0"/>
                <a:cs typeface="Tahoma" pitchFamily="-64" charset="0"/>
              </a:rPr>
              <a:t>Managing Risk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nak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0" y="5562600"/>
            <a:ext cx="8991600" cy="646113"/>
          </a:xfrm>
          <a:prstGeom prst="rect">
            <a:avLst/>
          </a:prstGeom>
          <a:noFill/>
          <a:ln w="9525">
            <a:noFill/>
            <a:miter lim="800000"/>
            <a:headEnd/>
            <a:tailEnd/>
          </a:ln>
        </p:spPr>
        <p:txBody>
          <a:bodyPr>
            <a:spAutoFit/>
          </a:bodyPr>
          <a:lstStyle/>
          <a:p>
            <a:pPr>
              <a:buFont typeface="Arial" charset="0"/>
              <a:buChar char="•"/>
            </a:pPr>
            <a:r>
              <a:rPr lang="en-US" sz="3200" b="1">
                <a:solidFill>
                  <a:srgbClr val="FFFF00"/>
                </a:solidFill>
                <a:latin typeface="Tahoma" pitchFamily="-64" charset="0"/>
                <a:cs typeface="Tahoma" pitchFamily="-64" charset="0"/>
              </a:rPr>
              <a:t>  </a:t>
            </a:r>
            <a:r>
              <a:rPr lang="en-US" sz="3600" b="1">
                <a:solidFill>
                  <a:srgbClr val="FFFF00"/>
                </a:solidFill>
                <a:latin typeface="Tahoma" pitchFamily="-64" charset="0"/>
                <a:cs typeface="Tahoma" pitchFamily="-64" charset="0"/>
              </a:rPr>
              <a:t>Manage Risk by modifying P or S </a:t>
            </a:r>
          </a:p>
        </p:txBody>
      </p:sp>
      <p:sp>
        <p:nvSpPr>
          <p:cNvPr id="20483" name="TextBox 2"/>
          <p:cNvSpPr txBox="1">
            <a:spLocks noChangeArrowheads="1"/>
          </p:cNvSpPr>
          <p:nvPr/>
        </p:nvSpPr>
        <p:spPr bwMode="auto">
          <a:xfrm>
            <a:off x="0" y="3810000"/>
            <a:ext cx="8229600" cy="646113"/>
          </a:xfrm>
          <a:prstGeom prst="rect">
            <a:avLst/>
          </a:prstGeom>
          <a:noFill/>
          <a:ln w="9525">
            <a:noFill/>
            <a:miter lim="800000"/>
            <a:headEnd/>
            <a:tailEnd/>
          </a:ln>
        </p:spPr>
        <p:txBody>
          <a:bodyPr>
            <a:spAutoFit/>
          </a:bodyPr>
          <a:lstStyle/>
          <a:p>
            <a:pPr>
              <a:buFont typeface="Arial" charset="0"/>
              <a:buChar char="•"/>
            </a:pPr>
            <a:r>
              <a:rPr lang="en-US" sz="3600" b="1">
                <a:solidFill>
                  <a:srgbClr val="FFFF00"/>
                </a:solidFill>
                <a:latin typeface="Tahoma" pitchFamily="-64" charset="0"/>
                <a:cs typeface="Tahoma" pitchFamily="-64" charset="0"/>
              </a:rPr>
              <a:t>  Everything in life has risk</a:t>
            </a:r>
          </a:p>
        </p:txBody>
      </p:sp>
      <p:sp>
        <p:nvSpPr>
          <p:cNvPr id="25604" name="Rectangle 9"/>
          <p:cNvSpPr>
            <a:spLocks noChangeArrowheads="1"/>
          </p:cNvSpPr>
          <p:nvPr/>
        </p:nvSpPr>
        <p:spPr bwMode="auto">
          <a:xfrm>
            <a:off x="0" y="13319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latin typeface="Tahoma" pitchFamily="-64" charset="0"/>
              <a:cs typeface="Tahoma" pitchFamily="-64" charset="0"/>
            </a:endParaRPr>
          </a:p>
        </p:txBody>
      </p:sp>
      <p:sp>
        <p:nvSpPr>
          <p:cNvPr id="25605" name="TextBox 5"/>
          <p:cNvSpPr txBox="1">
            <a:spLocks noChangeArrowheads="1"/>
          </p:cNvSpPr>
          <p:nvPr/>
        </p:nvSpPr>
        <p:spPr bwMode="auto">
          <a:xfrm>
            <a:off x="381000" y="228600"/>
            <a:ext cx="8229600" cy="923925"/>
          </a:xfrm>
          <a:prstGeom prst="rect">
            <a:avLst/>
          </a:prstGeom>
          <a:noFill/>
          <a:ln w="9525">
            <a:noFill/>
            <a:miter lim="800000"/>
            <a:headEnd/>
            <a:tailEnd/>
          </a:ln>
        </p:spPr>
        <p:txBody>
          <a:bodyPr>
            <a:spAutoFit/>
          </a:bodyPr>
          <a:lstStyle/>
          <a:p>
            <a:pPr algn="ctr"/>
            <a:r>
              <a:rPr lang="en-US" sz="5400" b="1">
                <a:solidFill>
                  <a:srgbClr val="FFFF00"/>
                </a:solidFill>
                <a:latin typeface="Tahoma" pitchFamily="-64" charset="0"/>
                <a:cs typeface="Tahoma" pitchFamily="-64" charset="0"/>
              </a:rPr>
              <a:t>Risk  Management</a:t>
            </a:r>
          </a:p>
        </p:txBody>
      </p:sp>
      <p:sp>
        <p:nvSpPr>
          <p:cNvPr id="20486" name="TextBox 1"/>
          <p:cNvSpPr txBox="1">
            <a:spLocks noChangeArrowheads="1"/>
          </p:cNvSpPr>
          <p:nvPr/>
        </p:nvSpPr>
        <p:spPr bwMode="auto">
          <a:xfrm>
            <a:off x="0" y="2286000"/>
            <a:ext cx="8534400" cy="646113"/>
          </a:xfrm>
          <a:prstGeom prst="rect">
            <a:avLst/>
          </a:prstGeom>
          <a:noFill/>
          <a:ln w="9525">
            <a:noFill/>
            <a:miter lim="800000"/>
            <a:headEnd/>
            <a:tailEnd/>
          </a:ln>
        </p:spPr>
        <p:txBody>
          <a:bodyPr>
            <a:spAutoFit/>
          </a:bodyPr>
          <a:lstStyle/>
          <a:p>
            <a:pPr>
              <a:buFont typeface="Arial" charset="0"/>
              <a:buChar char="•"/>
            </a:pPr>
            <a:r>
              <a:rPr lang="en-US" sz="3600" b="1">
                <a:solidFill>
                  <a:srgbClr val="FFFF00"/>
                </a:solidFill>
                <a:latin typeface="Tahoma" pitchFamily="-64" charset="0"/>
                <a:cs typeface="Tahoma" pitchFamily="-64" charset="0"/>
              </a:rPr>
              <a:t>  Risk = Probability  X  Severity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0-#ppt_w/2"/>
                                          </p:val>
                                        </p:tav>
                                        <p:tav tm="100000">
                                          <p:val>
                                            <p:strVal val="#ppt_x"/>
                                          </p:val>
                                        </p:tav>
                                      </p:tavLst>
                                    </p:anim>
                                    <p:anim calcmode="lin" valueType="num">
                                      <p:cBhvr additive="base">
                                        <p:cTn id="8"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0-#ppt_w/2"/>
                                          </p:val>
                                        </p:tav>
                                        <p:tav tm="100000">
                                          <p:val>
                                            <p:strVal val="#ppt_x"/>
                                          </p:val>
                                        </p:tav>
                                      </p:tavLst>
                                    </p:anim>
                                    <p:anim calcmode="lin" valueType="num">
                                      <p:cBhvr additive="base">
                                        <p:cTn id="14"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2"/>
                                        </p:tgtEl>
                                        <p:attrNameLst>
                                          <p:attrName>style.visibility</p:attrName>
                                        </p:attrNameLst>
                                      </p:cBhvr>
                                      <p:to>
                                        <p:strVal val="visible"/>
                                      </p:to>
                                    </p:set>
                                    <p:anim calcmode="lin" valueType="num">
                                      <p:cBhvr additive="base">
                                        <p:cTn id="19" dur="500" fill="hold"/>
                                        <p:tgtEl>
                                          <p:spTgt spid="20482"/>
                                        </p:tgtEl>
                                        <p:attrNameLst>
                                          <p:attrName>ppt_x</p:attrName>
                                        </p:attrNameLst>
                                      </p:cBhvr>
                                      <p:tavLst>
                                        <p:tav tm="0">
                                          <p:val>
                                            <p:strVal val="0-#ppt_w/2"/>
                                          </p:val>
                                        </p:tav>
                                        <p:tav tm="100000">
                                          <p:val>
                                            <p:strVal val="#ppt_x"/>
                                          </p:val>
                                        </p:tav>
                                      </p:tavLst>
                                    </p:anim>
                                    <p:anim calcmode="lin" valueType="num">
                                      <p:cBhvr additive="base">
                                        <p:cTn id="20"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1"/>
          <p:cNvSpPr>
            <a:spLocks noChangeArrowheads="1"/>
          </p:cNvSpPr>
          <p:nvPr/>
        </p:nvSpPr>
        <p:spPr bwMode="auto">
          <a:xfrm>
            <a:off x="0" y="11430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
        <p:nvSpPr>
          <p:cNvPr id="26627" name="TextBox 4"/>
          <p:cNvSpPr txBox="1">
            <a:spLocks noChangeArrowheads="1"/>
          </p:cNvSpPr>
          <p:nvPr/>
        </p:nvSpPr>
        <p:spPr bwMode="auto">
          <a:xfrm>
            <a:off x="457200" y="152400"/>
            <a:ext cx="8458200" cy="769938"/>
          </a:xfrm>
          <a:prstGeom prst="rect">
            <a:avLst/>
          </a:prstGeom>
          <a:noFill/>
          <a:ln w="9525">
            <a:noFill/>
            <a:miter lim="800000"/>
            <a:headEnd/>
            <a:tailEnd/>
          </a:ln>
        </p:spPr>
        <p:txBody>
          <a:bodyPr>
            <a:spAutoFit/>
          </a:bodyPr>
          <a:lstStyle/>
          <a:p>
            <a:pPr algn="ctr"/>
            <a:r>
              <a:rPr lang="en-US" sz="4400" b="1">
                <a:solidFill>
                  <a:srgbClr val="FFFF00"/>
                </a:solidFill>
                <a:latin typeface="Tahoma" pitchFamily="-64" charset="0"/>
                <a:cs typeface="Tahoma" pitchFamily="-64" charset="0"/>
              </a:rPr>
              <a:t>High Relability Organizations</a:t>
            </a:r>
          </a:p>
        </p:txBody>
      </p:sp>
      <p:sp>
        <p:nvSpPr>
          <p:cNvPr id="26628" name="TextBox 5"/>
          <p:cNvSpPr txBox="1">
            <a:spLocks noChangeArrowheads="1"/>
          </p:cNvSpPr>
          <p:nvPr/>
        </p:nvSpPr>
        <p:spPr bwMode="auto">
          <a:xfrm>
            <a:off x="0" y="1447800"/>
            <a:ext cx="9144000" cy="1169988"/>
          </a:xfrm>
          <a:prstGeom prst="rect">
            <a:avLst/>
          </a:prstGeom>
          <a:noFill/>
          <a:ln w="9525">
            <a:noFill/>
            <a:miter lim="800000"/>
            <a:headEnd/>
            <a:tailEnd/>
          </a:ln>
        </p:spPr>
        <p:txBody>
          <a:bodyPr>
            <a:spAutoFit/>
          </a:bodyPr>
          <a:lstStyle/>
          <a:p>
            <a:pPr>
              <a:buFont typeface="Arial" charset="0"/>
              <a:buChar char="•"/>
            </a:pPr>
            <a:r>
              <a:rPr lang="en-US" sz="3500" b="1">
                <a:solidFill>
                  <a:srgbClr val="FFFF00"/>
                </a:solidFill>
                <a:latin typeface="Tahoma" pitchFamily="-64" charset="0"/>
                <a:cs typeface="Tahoma" pitchFamily="-64" charset="0"/>
              </a:rPr>
              <a:t>  Managing risk is important –   </a:t>
            </a:r>
            <a:br>
              <a:rPr lang="en-US" sz="3500" b="1">
                <a:solidFill>
                  <a:srgbClr val="FFFF00"/>
                </a:solidFill>
                <a:latin typeface="Tahoma" pitchFamily="-64" charset="0"/>
                <a:cs typeface="Tahoma" pitchFamily="-64" charset="0"/>
              </a:rPr>
            </a:br>
            <a:r>
              <a:rPr lang="en-US" sz="3500" b="1">
                <a:solidFill>
                  <a:srgbClr val="FFFF00"/>
                </a:solidFill>
                <a:latin typeface="Tahoma" pitchFamily="-64" charset="0"/>
                <a:cs typeface="Tahoma" pitchFamily="-64" charset="0"/>
              </a:rPr>
              <a:t>   critical in a high risk environment</a:t>
            </a:r>
          </a:p>
        </p:txBody>
      </p:sp>
      <p:sp>
        <p:nvSpPr>
          <p:cNvPr id="21509" name="TextBox 9"/>
          <p:cNvSpPr txBox="1">
            <a:spLocks noChangeArrowheads="1"/>
          </p:cNvSpPr>
          <p:nvPr/>
        </p:nvSpPr>
        <p:spPr bwMode="auto">
          <a:xfrm>
            <a:off x="0" y="2971800"/>
            <a:ext cx="8991600" cy="1200150"/>
          </a:xfrm>
          <a:prstGeom prst="rect">
            <a:avLst/>
          </a:prstGeom>
          <a:noFill/>
          <a:ln w="9525">
            <a:noFill/>
            <a:miter lim="800000"/>
            <a:headEnd/>
            <a:tailEnd/>
          </a:ln>
        </p:spPr>
        <p:txBody>
          <a:bodyPr>
            <a:spAutoFit/>
          </a:bodyPr>
          <a:lstStyle/>
          <a:p>
            <a:pPr>
              <a:buFont typeface="Arial" charset="0"/>
              <a:buChar char="•"/>
            </a:pPr>
            <a:r>
              <a:rPr lang="en-US" sz="3600" b="1">
                <a:solidFill>
                  <a:srgbClr val="FFFF00"/>
                </a:solidFill>
                <a:latin typeface="Tahoma" pitchFamily="-64" charset="0"/>
                <a:cs typeface="Tahoma" pitchFamily="-64" charset="0"/>
              </a:rPr>
              <a:t>  High reliability organization = </a:t>
            </a:r>
          </a:p>
          <a:p>
            <a:r>
              <a:rPr lang="en-US" sz="3600" b="1">
                <a:solidFill>
                  <a:srgbClr val="FFFF00"/>
                </a:solidFill>
                <a:latin typeface="Tahoma" pitchFamily="-64" charset="0"/>
                <a:cs typeface="Tahoma" pitchFamily="-64" charset="0"/>
              </a:rPr>
              <a:t>   Successful in managing high risk</a:t>
            </a:r>
          </a:p>
        </p:txBody>
      </p:sp>
      <p:sp>
        <p:nvSpPr>
          <p:cNvPr id="8" name="TextBox 7"/>
          <p:cNvSpPr txBox="1">
            <a:spLocks noChangeArrowheads="1"/>
          </p:cNvSpPr>
          <p:nvPr/>
        </p:nvSpPr>
        <p:spPr bwMode="auto">
          <a:xfrm>
            <a:off x="228600" y="4343400"/>
            <a:ext cx="54102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  Nuclear Industry</a:t>
            </a:r>
            <a:endParaRPr lang="en-US" sz="3200"/>
          </a:p>
        </p:txBody>
      </p:sp>
      <p:sp>
        <p:nvSpPr>
          <p:cNvPr id="9" name="TextBox 8"/>
          <p:cNvSpPr txBox="1">
            <a:spLocks noChangeArrowheads="1"/>
          </p:cNvSpPr>
          <p:nvPr/>
        </p:nvSpPr>
        <p:spPr bwMode="auto">
          <a:xfrm>
            <a:off x="228600" y="4953000"/>
            <a:ext cx="54102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  Oil and Gas Industry</a:t>
            </a:r>
            <a:endParaRPr lang="en-US" sz="3200"/>
          </a:p>
        </p:txBody>
      </p:sp>
      <p:sp>
        <p:nvSpPr>
          <p:cNvPr id="10" name="TextBox 9"/>
          <p:cNvSpPr txBox="1">
            <a:spLocks noChangeArrowheads="1"/>
          </p:cNvSpPr>
          <p:nvPr/>
        </p:nvSpPr>
        <p:spPr bwMode="auto">
          <a:xfrm>
            <a:off x="304800" y="5511800"/>
            <a:ext cx="54102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  Medical</a:t>
            </a:r>
            <a:endParaRPr lang="en-US" sz="3200"/>
          </a:p>
        </p:txBody>
      </p:sp>
      <p:sp>
        <p:nvSpPr>
          <p:cNvPr id="11" name="TextBox 10"/>
          <p:cNvSpPr txBox="1">
            <a:spLocks noChangeArrowheads="1"/>
          </p:cNvSpPr>
          <p:nvPr/>
        </p:nvSpPr>
        <p:spPr bwMode="auto">
          <a:xfrm>
            <a:off x="304800" y="6096000"/>
            <a:ext cx="54102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  Aviation</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wesome bowshot1 (2)"/>
          <p:cNvPicPr>
            <a:picLocks noChangeAspect="1" noChangeArrowheads="1"/>
          </p:cNvPicPr>
          <p:nvPr/>
        </p:nvPicPr>
        <p:blipFill>
          <a:blip r:embed="rId3" cstate="print"/>
          <a:srcRect/>
          <a:stretch>
            <a:fillRect/>
          </a:stretch>
        </p:blipFill>
        <p:spPr bwMode="auto">
          <a:xfrm>
            <a:off x="-304800" y="-50800"/>
            <a:ext cx="9753600" cy="695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F-14 Launch"/>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76200">
            <a:solidFill>
              <a:srgbClr val="0000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0" y="1981200"/>
            <a:ext cx="9144000" cy="646113"/>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0 to 170 knots in 3 Seconds</a:t>
            </a:r>
          </a:p>
        </p:txBody>
      </p:sp>
      <p:sp>
        <p:nvSpPr>
          <p:cNvPr id="29699" name="Rectangle 35"/>
          <p:cNvSpPr>
            <a:spLocks noChangeArrowheads="1"/>
          </p:cNvSpPr>
          <p:nvPr/>
        </p:nvSpPr>
        <p:spPr bwMode="auto">
          <a:xfrm>
            <a:off x="0" y="10668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
        <p:nvSpPr>
          <p:cNvPr id="29700" name="TextBox 3"/>
          <p:cNvSpPr txBox="1">
            <a:spLocks noChangeArrowheads="1"/>
          </p:cNvSpPr>
          <p:nvPr/>
        </p:nvSpPr>
        <p:spPr bwMode="auto">
          <a:xfrm>
            <a:off x="228600" y="228600"/>
            <a:ext cx="8534400" cy="769938"/>
          </a:xfrm>
          <a:prstGeom prst="rect">
            <a:avLst/>
          </a:prstGeom>
          <a:noFill/>
          <a:ln w="9525">
            <a:noFill/>
            <a:miter lim="800000"/>
            <a:headEnd/>
            <a:tailEnd/>
          </a:ln>
        </p:spPr>
        <p:txBody>
          <a:bodyPr>
            <a:spAutoFit/>
          </a:bodyPr>
          <a:lstStyle/>
          <a:p>
            <a:pPr algn="ctr"/>
            <a:r>
              <a:rPr lang="en-US" sz="4400" b="1">
                <a:solidFill>
                  <a:srgbClr val="FFFF00"/>
                </a:solidFill>
                <a:latin typeface="Tahoma" pitchFamily="-64" charset="0"/>
                <a:cs typeface="Tahoma" pitchFamily="-64" charset="0"/>
              </a:rPr>
              <a:t>Carrier  Operations</a:t>
            </a:r>
          </a:p>
        </p:txBody>
      </p:sp>
      <p:sp>
        <p:nvSpPr>
          <p:cNvPr id="29701" name="TextBox 5"/>
          <p:cNvSpPr txBox="1">
            <a:spLocks noChangeArrowheads="1"/>
          </p:cNvSpPr>
          <p:nvPr/>
        </p:nvSpPr>
        <p:spPr bwMode="auto">
          <a:xfrm>
            <a:off x="457200" y="1295400"/>
            <a:ext cx="3886200" cy="646113"/>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Takeoffs</a:t>
            </a:r>
          </a:p>
        </p:txBody>
      </p:sp>
      <p:sp>
        <p:nvSpPr>
          <p:cNvPr id="7" name="TextBox 6"/>
          <p:cNvSpPr txBox="1">
            <a:spLocks noChangeArrowheads="1"/>
          </p:cNvSpPr>
          <p:nvPr/>
        </p:nvSpPr>
        <p:spPr bwMode="auto">
          <a:xfrm>
            <a:off x="0" y="2971800"/>
            <a:ext cx="9144000" cy="646113"/>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Takeoff distance is 273 feet</a:t>
            </a:r>
          </a:p>
        </p:txBody>
      </p:sp>
      <p:sp>
        <p:nvSpPr>
          <p:cNvPr id="9" name="TextBox 8"/>
          <p:cNvSpPr txBox="1">
            <a:spLocks noChangeArrowheads="1"/>
          </p:cNvSpPr>
          <p:nvPr/>
        </p:nvSpPr>
        <p:spPr bwMode="auto">
          <a:xfrm>
            <a:off x="0" y="3886200"/>
            <a:ext cx="9144000" cy="646113"/>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Vr is stall speed + 15 (or less)</a:t>
            </a:r>
          </a:p>
        </p:txBody>
      </p:sp>
      <p:sp>
        <p:nvSpPr>
          <p:cNvPr id="10" name="TextBox 9"/>
          <p:cNvSpPr txBox="1">
            <a:spLocks noChangeArrowheads="1"/>
          </p:cNvSpPr>
          <p:nvPr/>
        </p:nvSpPr>
        <p:spPr bwMode="auto">
          <a:xfrm>
            <a:off x="0" y="4875213"/>
            <a:ext cx="9144000" cy="1754187"/>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Every night catapult shot is the </a:t>
            </a:r>
            <a:br>
              <a:rPr lang="en-US" sz="3600" b="1">
                <a:solidFill>
                  <a:srgbClr val="FFFF00"/>
                </a:solidFill>
                <a:latin typeface="Tahoma" pitchFamily="-64" charset="0"/>
                <a:cs typeface="Tahoma" pitchFamily="-64" charset="0"/>
              </a:rPr>
            </a:br>
            <a:r>
              <a:rPr lang="en-US" sz="3600" b="1">
                <a:solidFill>
                  <a:srgbClr val="FFFF00"/>
                </a:solidFill>
                <a:latin typeface="Tahoma" pitchFamily="-64" charset="0"/>
                <a:cs typeface="Tahoma" pitchFamily="-64" charset="0"/>
              </a:rPr>
              <a:t>          definition of a somonagrphic </a:t>
            </a:r>
            <a:br>
              <a:rPr lang="en-US" sz="3600" b="1">
                <a:solidFill>
                  <a:srgbClr val="FFFF00"/>
                </a:solidFill>
                <a:latin typeface="Tahoma" pitchFamily="-64" charset="0"/>
                <a:cs typeface="Tahoma" pitchFamily="-64" charset="0"/>
              </a:rPr>
            </a:br>
            <a:r>
              <a:rPr lang="en-US" sz="3600" b="1">
                <a:solidFill>
                  <a:srgbClr val="FFFF00"/>
                </a:solidFill>
                <a:latin typeface="Tahoma" pitchFamily="-64" charset="0"/>
                <a:cs typeface="Tahoma" pitchFamily="-64" charset="0"/>
              </a:rPr>
              <a:t>          illusion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5"/>
          <p:cNvSpPr>
            <a:spLocks noChangeArrowheads="1"/>
          </p:cNvSpPr>
          <p:nvPr/>
        </p:nvSpPr>
        <p:spPr bwMode="auto">
          <a:xfrm>
            <a:off x="0" y="9144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
        <p:nvSpPr>
          <p:cNvPr id="30723" name="TextBox 3"/>
          <p:cNvSpPr txBox="1">
            <a:spLocks noChangeArrowheads="1"/>
          </p:cNvSpPr>
          <p:nvPr/>
        </p:nvSpPr>
        <p:spPr bwMode="auto">
          <a:xfrm>
            <a:off x="228600" y="76200"/>
            <a:ext cx="8534400" cy="769938"/>
          </a:xfrm>
          <a:prstGeom prst="rect">
            <a:avLst/>
          </a:prstGeom>
          <a:noFill/>
          <a:ln w="9525">
            <a:noFill/>
            <a:miter lim="800000"/>
            <a:headEnd/>
            <a:tailEnd/>
          </a:ln>
        </p:spPr>
        <p:txBody>
          <a:bodyPr>
            <a:spAutoFit/>
          </a:bodyPr>
          <a:lstStyle/>
          <a:p>
            <a:pPr algn="ctr"/>
            <a:r>
              <a:rPr lang="en-US" sz="4400" b="1">
                <a:solidFill>
                  <a:srgbClr val="FFFF00"/>
                </a:solidFill>
                <a:latin typeface="Tahoma" pitchFamily="-64" charset="0"/>
                <a:cs typeface="Tahoma" pitchFamily="-64" charset="0"/>
              </a:rPr>
              <a:t>Carrier  Operations</a:t>
            </a:r>
          </a:p>
        </p:txBody>
      </p:sp>
      <p:sp>
        <p:nvSpPr>
          <p:cNvPr id="30724" name="TextBox 6"/>
          <p:cNvSpPr txBox="1">
            <a:spLocks noChangeArrowheads="1"/>
          </p:cNvSpPr>
          <p:nvPr/>
        </p:nvSpPr>
        <p:spPr bwMode="auto">
          <a:xfrm>
            <a:off x="0" y="1066800"/>
            <a:ext cx="9144000" cy="584200"/>
          </a:xfrm>
          <a:prstGeom prst="rect">
            <a:avLst/>
          </a:prstGeom>
          <a:noFill/>
          <a:ln w="9525">
            <a:noFill/>
            <a:miter lim="800000"/>
            <a:headEnd/>
            <a:tailEnd/>
          </a:ln>
        </p:spPr>
        <p:txBody>
          <a:bodyPr>
            <a:spAutoFit/>
          </a:bodyPr>
          <a:lstStyle/>
          <a:p>
            <a:r>
              <a:rPr lang="en-US" sz="3200" b="1">
                <a:solidFill>
                  <a:srgbClr val="FFFF00"/>
                </a:solidFill>
                <a:latin typeface="Tahoma" pitchFamily="-64" charset="0"/>
                <a:cs typeface="Tahoma" pitchFamily="-64" charset="0"/>
              </a:rPr>
              <a:t>Landings</a:t>
            </a:r>
          </a:p>
        </p:txBody>
      </p:sp>
      <p:sp>
        <p:nvSpPr>
          <p:cNvPr id="5" name="TextBox 6"/>
          <p:cNvSpPr txBox="1">
            <a:spLocks noChangeArrowheads="1"/>
          </p:cNvSpPr>
          <p:nvPr/>
        </p:nvSpPr>
        <p:spPr bwMode="auto">
          <a:xfrm>
            <a:off x="-381000" y="1676400"/>
            <a:ext cx="9525000" cy="1631950"/>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a:t>
            </a:r>
            <a:r>
              <a:rPr lang="en-US" sz="3200" b="1">
                <a:solidFill>
                  <a:srgbClr val="FFFF00"/>
                </a:solidFill>
                <a:latin typeface="Tahoma" pitchFamily="-64" charset="0"/>
                <a:cs typeface="Tahoma" pitchFamily="-64" charset="0"/>
              </a:rPr>
              <a:t>750 foot runway that is moving forward  </a:t>
            </a:r>
            <a:br>
              <a:rPr lang="en-US" sz="3200" b="1">
                <a:solidFill>
                  <a:srgbClr val="FFFF00"/>
                </a:solidFill>
                <a:latin typeface="Tahoma" pitchFamily="-64" charset="0"/>
                <a:cs typeface="Tahoma" pitchFamily="-64" charset="0"/>
              </a:rPr>
            </a:br>
            <a:r>
              <a:rPr lang="en-US" sz="3200" b="1">
                <a:solidFill>
                  <a:srgbClr val="FFFF00"/>
                </a:solidFill>
                <a:latin typeface="Tahoma" pitchFamily="-64" charset="0"/>
                <a:cs typeface="Tahoma" pitchFamily="-64" charset="0"/>
              </a:rPr>
              <a:t>          at 25 Knots (and sometimes also</a:t>
            </a:r>
            <a:br>
              <a:rPr lang="en-US" sz="3200" b="1">
                <a:solidFill>
                  <a:srgbClr val="FFFF00"/>
                </a:solidFill>
                <a:latin typeface="Tahoma" pitchFamily="-64" charset="0"/>
                <a:cs typeface="Tahoma" pitchFamily="-64" charset="0"/>
              </a:rPr>
            </a:br>
            <a:r>
              <a:rPr lang="en-US" sz="3200" b="1">
                <a:solidFill>
                  <a:srgbClr val="FFFF00"/>
                </a:solidFill>
                <a:latin typeface="Tahoma" pitchFamily="-64" charset="0"/>
                <a:cs typeface="Tahoma" pitchFamily="-64" charset="0"/>
              </a:rPr>
              <a:t>          moving up and down and side to side) </a:t>
            </a:r>
          </a:p>
        </p:txBody>
      </p:sp>
      <p:sp>
        <p:nvSpPr>
          <p:cNvPr id="6" name="TextBox 6"/>
          <p:cNvSpPr txBox="1">
            <a:spLocks noChangeArrowheads="1"/>
          </p:cNvSpPr>
          <p:nvPr/>
        </p:nvSpPr>
        <p:spPr bwMode="auto">
          <a:xfrm>
            <a:off x="-228600" y="3352800"/>
            <a:ext cx="9144000" cy="1138238"/>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a:t>
            </a:r>
            <a:r>
              <a:rPr lang="en-US" sz="3200" b="1">
                <a:solidFill>
                  <a:srgbClr val="FFFF00"/>
                </a:solidFill>
                <a:latin typeface="Tahoma" pitchFamily="-64" charset="0"/>
                <a:cs typeface="Tahoma" pitchFamily="-64" charset="0"/>
              </a:rPr>
              <a:t>Touchdown zone is 100 feet </a:t>
            </a:r>
            <a:br>
              <a:rPr lang="en-US" sz="3200" b="1">
                <a:solidFill>
                  <a:srgbClr val="FFFF00"/>
                </a:solidFill>
                <a:latin typeface="Tahoma" pitchFamily="-64" charset="0"/>
                <a:cs typeface="Tahoma" pitchFamily="-64" charset="0"/>
              </a:rPr>
            </a:br>
            <a:r>
              <a:rPr lang="en-US" sz="3200" b="1">
                <a:solidFill>
                  <a:srgbClr val="FFFF00"/>
                </a:solidFill>
                <a:latin typeface="Tahoma" pitchFamily="-64" charset="0"/>
                <a:cs typeface="Tahoma" pitchFamily="-64" charset="0"/>
              </a:rPr>
              <a:t>        (there is no plus or minus)</a:t>
            </a:r>
          </a:p>
        </p:txBody>
      </p:sp>
      <p:sp>
        <p:nvSpPr>
          <p:cNvPr id="7" name="TextBox 6"/>
          <p:cNvSpPr txBox="1">
            <a:spLocks noChangeArrowheads="1"/>
          </p:cNvSpPr>
          <p:nvPr/>
        </p:nvSpPr>
        <p:spPr bwMode="auto">
          <a:xfrm>
            <a:off x="-152400" y="4648200"/>
            <a:ext cx="9296400" cy="646113"/>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a:t>
            </a:r>
            <a:r>
              <a:rPr lang="en-US" sz="3200" b="1">
                <a:solidFill>
                  <a:srgbClr val="FFFF00"/>
                </a:solidFill>
                <a:latin typeface="Tahoma" pitchFamily="-64" charset="0"/>
                <a:cs typeface="Tahoma" pitchFamily="-64" charset="0"/>
              </a:rPr>
              <a:t>Immediately go to full power on landing </a:t>
            </a:r>
          </a:p>
        </p:txBody>
      </p:sp>
      <p:sp>
        <p:nvSpPr>
          <p:cNvPr id="8" name="TextBox 7"/>
          <p:cNvSpPr txBox="1">
            <a:spLocks noChangeArrowheads="1"/>
          </p:cNvSpPr>
          <p:nvPr/>
        </p:nvSpPr>
        <p:spPr bwMode="auto">
          <a:xfrm>
            <a:off x="152400" y="5410200"/>
            <a:ext cx="9144000" cy="1138238"/>
          </a:xfrm>
          <a:prstGeom prst="rect">
            <a:avLst/>
          </a:prstGeom>
          <a:noFill/>
          <a:ln w="9525">
            <a:noFill/>
            <a:miter lim="800000"/>
            <a:headEnd/>
            <a:tailEnd/>
          </a:ln>
        </p:spPr>
        <p:txBody>
          <a:bodyPr>
            <a:spAutoFit/>
          </a:bodyPr>
          <a:lstStyle/>
          <a:p>
            <a:r>
              <a:rPr lang="en-US" sz="3600" b="1">
                <a:solidFill>
                  <a:srgbClr val="FFFF00"/>
                </a:solidFill>
                <a:latin typeface="Tahoma" pitchFamily="-64" charset="0"/>
                <a:cs typeface="Tahoma" pitchFamily="-64" charset="0"/>
              </a:rPr>
              <a:t> -  </a:t>
            </a:r>
            <a:r>
              <a:rPr lang="en-US" sz="3200" b="1">
                <a:solidFill>
                  <a:srgbClr val="FFFF00"/>
                </a:solidFill>
                <a:latin typeface="Tahoma" pitchFamily="-64" charset="0"/>
                <a:cs typeface="Tahoma" pitchFamily="-64" charset="0"/>
              </a:rPr>
              <a:t>Every night approach is the  textbook</a:t>
            </a:r>
            <a:br>
              <a:rPr lang="en-US" sz="3200" b="1">
                <a:solidFill>
                  <a:srgbClr val="FFFF00"/>
                </a:solidFill>
                <a:latin typeface="Tahoma" pitchFamily="-64" charset="0"/>
                <a:cs typeface="Tahoma" pitchFamily="-64" charset="0"/>
              </a:rPr>
            </a:br>
            <a:r>
              <a:rPr lang="en-US" sz="3200" b="1">
                <a:solidFill>
                  <a:srgbClr val="FFFF00"/>
                </a:solidFill>
                <a:latin typeface="Tahoma" pitchFamily="-64" charset="0"/>
                <a:cs typeface="Tahoma" pitchFamily="-64" charset="0"/>
              </a:rPr>
              <a:t>     definition of a Black Hole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49213"/>
            <a:ext cx="9144000" cy="1165226"/>
          </a:xfrm>
          <a:prstGeom prst="rect">
            <a:avLst/>
          </a:prstGeom>
          <a:noFill/>
          <a:ln w="9525">
            <a:noFill/>
            <a:miter lim="800000"/>
            <a:headEnd/>
            <a:tailEnd/>
          </a:ln>
        </p:spPr>
        <p:txBody>
          <a:bodyPr lIns="92075" tIns="46038" rIns="92075" bIns="46038">
            <a:spAutoFit/>
          </a:bodyPr>
          <a:lstStyle/>
          <a:p>
            <a:pPr algn="ctr" eaLnBrk="0" hangingPunct="0">
              <a:lnSpc>
                <a:spcPct val="80000"/>
              </a:lnSpc>
            </a:pPr>
            <a:r>
              <a:rPr lang="en-US" sz="3200" b="1">
                <a:solidFill>
                  <a:srgbClr val="FFFF00"/>
                </a:solidFill>
                <a:latin typeface="Tahoma" pitchFamily="-64" charset="0"/>
                <a:ea typeface="ＭＳ Ｐゴシック" pitchFamily="-64" charset="-128"/>
              </a:rPr>
              <a:t>Major Accidents </a:t>
            </a:r>
          </a:p>
          <a:p>
            <a:pPr algn="ctr" eaLnBrk="0" hangingPunct="0">
              <a:lnSpc>
                <a:spcPct val="80000"/>
              </a:lnSpc>
            </a:pPr>
            <a:r>
              <a:rPr lang="en-US" sz="2400" b="1">
                <a:solidFill>
                  <a:srgbClr val="FFFF00"/>
                </a:solidFill>
                <a:latin typeface="Tahoma" pitchFamily="-64" charset="0"/>
                <a:ea typeface="ＭＳ Ｐゴシック" pitchFamily="-64" charset="-128"/>
              </a:rPr>
              <a:t> </a:t>
            </a:r>
            <a:r>
              <a:rPr lang="en-US" sz="2800" b="1">
                <a:solidFill>
                  <a:srgbClr val="FFFF00"/>
                </a:solidFill>
                <a:latin typeface="Tahoma" pitchFamily="-64" charset="0"/>
                <a:ea typeface="ＭＳ Ｐゴシック" pitchFamily="-64" charset="-128"/>
              </a:rPr>
              <a:t>Commercial Jets  </a:t>
            </a:r>
          </a:p>
          <a:p>
            <a:pPr algn="ctr" eaLnBrk="0" hangingPunct="0">
              <a:lnSpc>
                <a:spcPct val="80000"/>
              </a:lnSpc>
            </a:pPr>
            <a:r>
              <a:rPr lang="en-US" sz="2800" b="1">
                <a:solidFill>
                  <a:srgbClr val="FFFF00"/>
                </a:solidFill>
                <a:latin typeface="Tahoma" pitchFamily="-64" charset="0"/>
                <a:ea typeface="ＭＳ Ｐゴシック" pitchFamily="-64" charset="-128"/>
              </a:rPr>
              <a:t>         1  January  2009  to  31 Dec 2009</a:t>
            </a:r>
            <a:r>
              <a:rPr lang="en-US" sz="2200" b="1">
                <a:solidFill>
                  <a:srgbClr val="FFFF00"/>
                </a:solidFill>
                <a:latin typeface="Tahoma" pitchFamily="-64" charset="0"/>
                <a:ea typeface="ＭＳ Ｐゴシック" pitchFamily="-64" charset="-128"/>
              </a:rPr>
              <a:t>	       </a:t>
            </a:r>
          </a:p>
        </p:txBody>
      </p:sp>
      <p:graphicFrame>
        <p:nvGraphicFramePr>
          <p:cNvPr id="20607" name="Group 127"/>
          <p:cNvGraphicFramePr>
            <a:graphicFrameLocks noGrp="1"/>
          </p:cNvGraphicFramePr>
          <p:nvPr/>
        </p:nvGraphicFramePr>
        <p:xfrm>
          <a:off x="0" y="1066800"/>
          <a:ext cx="9183688" cy="5578475"/>
        </p:xfrm>
        <a:graphic>
          <a:graphicData uri="http://schemas.openxmlformats.org/drawingml/2006/table">
            <a:tbl>
              <a:tblPr/>
              <a:tblGrid>
                <a:gridCol w="1466850"/>
                <a:gridCol w="2009775"/>
                <a:gridCol w="1214438"/>
                <a:gridCol w="2471737"/>
                <a:gridCol w="1219200"/>
                <a:gridCol w="801688"/>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Date</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tx1"/>
                          </a:solidFill>
                          <a:effectLst/>
                          <a:latin typeface="Arial" charset="0"/>
                          <a:cs typeface="Arial" charset="0"/>
                        </a:rPr>
                        <a:t>Operator</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Aircraft</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tx1"/>
                          </a:solidFill>
                          <a:effectLst/>
                          <a:latin typeface="Arial" charset="0"/>
                          <a:cs typeface="Arial" charset="0"/>
                        </a:rPr>
                        <a:t>Location</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Phase</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Fatal</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905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15 </a:t>
                      </a:r>
                      <a:r>
                        <a:rPr kumimoji="0" lang="es-ES" sz="1400" b="1" i="0" u="none" strike="noStrike" cap="none" normalizeH="0" baseline="0" dirty="0" err="1" smtClean="0">
                          <a:ln>
                            <a:noFill/>
                          </a:ln>
                          <a:solidFill>
                            <a:schemeClr val="tx1"/>
                          </a:solidFill>
                          <a:effectLst/>
                          <a:latin typeface="Tahoma" pitchFamily="34" charset="0"/>
                        </a:rPr>
                        <a:t>January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USAirways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A-320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New York, USA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Climb</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34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25 </a:t>
                      </a:r>
                      <a:r>
                        <a:rPr kumimoji="0" lang="es-ES" sz="1400" b="1" i="0" u="none" strike="noStrike" cap="none" normalizeH="0" baseline="0" dirty="0" err="1" smtClean="0">
                          <a:ln>
                            <a:noFill/>
                          </a:ln>
                          <a:solidFill>
                            <a:srgbClr val="FF0000"/>
                          </a:solidFill>
                          <a:effectLst/>
                          <a:latin typeface="Tahoma" pitchFamily="34" charset="0"/>
                        </a:rPr>
                        <a:t>February</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THY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Amsterdam</a:t>
                      </a:r>
                      <a:r>
                        <a:rPr kumimoji="0" lang="es-ES" sz="1400" b="1" i="0" u="none" strike="noStrike" cap="none" normalizeH="0" baseline="0" dirty="0" smtClean="0">
                          <a:ln>
                            <a:noFill/>
                          </a:ln>
                          <a:solidFill>
                            <a:srgbClr val="FF0000"/>
                          </a:solidFill>
                          <a:effectLst/>
                          <a:latin typeface="Tahoma" pitchFamily="34" charset="0"/>
                        </a:rPr>
                        <a:t>, </a:t>
                      </a:r>
                      <a:r>
                        <a:rPr kumimoji="0" lang="es-ES" sz="1400" b="1" i="0" u="none" strike="noStrike" cap="none" normalizeH="0" baseline="0" dirty="0" err="1" smtClean="0">
                          <a:ln>
                            <a:noFill/>
                          </a:ln>
                          <a:solidFill>
                            <a:srgbClr val="FF0000"/>
                          </a:solidFill>
                          <a:effectLst/>
                          <a:latin typeface="Tahoma" pitchFamily="34" charset="0"/>
                        </a:rPr>
                        <a:t>Netherlands</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Approach</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9 </a:t>
                      </a:r>
                      <a:r>
                        <a:rPr kumimoji="0" lang="es-ES" sz="1400" b="1" i="0" u="none" strike="noStrike" cap="none" normalizeH="0" baseline="0" dirty="0" err="1" smtClean="0">
                          <a:ln>
                            <a:noFill/>
                          </a:ln>
                          <a:solidFill>
                            <a:srgbClr val="FF5050"/>
                          </a:solidFill>
                          <a:effectLst/>
                          <a:latin typeface="Tahoma" pitchFamily="34" charset="0"/>
                        </a:rPr>
                        <a:t>March</a:t>
                      </a:r>
                      <a:endParaRPr kumimoji="0" lang="es-ES" sz="1400" b="1" i="0" u="none" strike="noStrike" cap="none" normalizeH="0" baseline="0" dirty="0" smtClean="0">
                        <a:ln>
                          <a:noFill/>
                        </a:ln>
                        <a:solidFill>
                          <a:srgbClr val="FF5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5050"/>
                          </a:solidFill>
                          <a:effectLst/>
                          <a:latin typeface="Tahoma" pitchFamily="34" charset="0"/>
                        </a:rPr>
                        <a:t>Aerolift</a:t>
                      </a:r>
                      <a:endParaRPr kumimoji="0" lang="es-ES" sz="1400" b="1" i="0" u="none" strike="noStrike" cap="none" normalizeH="0" baseline="0" dirty="0" smtClean="0">
                        <a:ln>
                          <a:noFill/>
                        </a:ln>
                        <a:solidFill>
                          <a:srgbClr val="FF5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IL-76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5050"/>
                          </a:solidFill>
                          <a:effectLst/>
                          <a:latin typeface="Tahoma" pitchFamily="34" charset="0"/>
                        </a:rPr>
                        <a:t>Entebbe</a:t>
                      </a:r>
                      <a:r>
                        <a:rPr kumimoji="0" lang="es-ES" sz="1400" b="1" i="0" u="none" strike="noStrike" cap="none" normalizeH="0" baseline="0" dirty="0" smtClean="0">
                          <a:ln>
                            <a:noFill/>
                          </a:ln>
                          <a:solidFill>
                            <a:srgbClr val="FF5050"/>
                          </a:solidFill>
                          <a:effectLst/>
                          <a:latin typeface="Tahoma" pitchFamily="34" charset="0"/>
                        </a:rPr>
                        <a:t>, Uganda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5050"/>
                          </a:solidFill>
                          <a:effectLst/>
                          <a:latin typeface="Tahoma" pitchFamily="34" charset="0"/>
                        </a:rPr>
                        <a:t>Climb</a:t>
                      </a:r>
                      <a:endParaRPr kumimoji="0" lang="es-ES" sz="1400" b="1" i="0" u="none" strike="noStrike" cap="none" normalizeH="0" baseline="0" dirty="0" smtClean="0">
                        <a:ln>
                          <a:noFill/>
                        </a:ln>
                        <a:solidFill>
                          <a:srgbClr val="FF5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9 </a:t>
                      </a:r>
                      <a:r>
                        <a:rPr kumimoji="0" lang="es-ES" sz="1400" b="1" i="0" u="none" strike="noStrike" cap="none" normalizeH="0" baseline="0" dirty="0" err="1" smtClean="0">
                          <a:ln>
                            <a:noFill/>
                          </a:ln>
                          <a:solidFill>
                            <a:srgbClr val="0070C0"/>
                          </a:solidFill>
                          <a:effectLst/>
                          <a:latin typeface="Tahoma" pitchFamily="34" charset="0"/>
                        </a:rPr>
                        <a:t>March</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Lion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Jakarta</a:t>
                      </a:r>
                      <a:r>
                        <a:rPr kumimoji="0" lang="es-ES" sz="1400" b="1" i="0" u="none" strike="noStrike" cap="none" normalizeH="0" baseline="0" dirty="0" smtClean="0">
                          <a:ln>
                            <a:noFill/>
                          </a:ln>
                          <a:solidFill>
                            <a:srgbClr val="0070C0"/>
                          </a:solidFill>
                          <a:effectLst/>
                          <a:latin typeface="Tahoma" pitchFamily="34" charset="0"/>
                        </a:rPr>
                        <a:t>, Indonesia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Landing</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23 </a:t>
                      </a:r>
                      <a:r>
                        <a:rPr kumimoji="0" lang="es-ES" sz="1400" b="1" i="0" u="none" strike="noStrike" cap="none" normalizeH="0" baseline="0" dirty="0" err="1" smtClean="0">
                          <a:ln>
                            <a:noFill/>
                          </a:ln>
                          <a:solidFill>
                            <a:srgbClr val="0070C0"/>
                          </a:solidFill>
                          <a:effectLst/>
                          <a:latin typeface="Tahoma" pitchFamily="34" charset="0"/>
                        </a:rPr>
                        <a:t>March</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FedEx</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MD-11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Tokoyo</a:t>
                      </a:r>
                      <a:r>
                        <a:rPr kumimoji="0" lang="es-ES" sz="1400" b="1" i="0" u="none" strike="noStrike" cap="none" normalizeH="0" baseline="0" dirty="0" smtClean="0">
                          <a:ln>
                            <a:noFill/>
                          </a:ln>
                          <a:solidFill>
                            <a:srgbClr val="0070C0"/>
                          </a:solidFill>
                          <a:effectLst/>
                          <a:latin typeface="Tahoma" pitchFamily="34" charset="0"/>
                        </a:rPr>
                        <a:t>, </a:t>
                      </a:r>
                      <a:r>
                        <a:rPr kumimoji="0" lang="es-ES" sz="1400" b="1" i="0" u="none" strike="noStrike" cap="none" normalizeH="0" baseline="0" dirty="0" err="1" smtClean="0">
                          <a:ln>
                            <a:noFill/>
                          </a:ln>
                          <a:solidFill>
                            <a:srgbClr val="0070C0"/>
                          </a:solidFill>
                          <a:effectLst/>
                          <a:latin typeface="Tahoma" pitchFamily="34" charset="0"/>
                        </a:rPr>
                        <a:t>Japan</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Landing</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9900"/>
                          </a:solidFill>
                          <a:effectLst/>
                          <a:latin typeface="Tahoma" pitchFamily="34" charset="0"/>
                        </a:rPr>
                        <a:t> 9 </a:t>
                      </a:r>
                      <a:r>
                        <a:rPr kumimoji="0" lang="es-ES" sz="1400" b="1" i="0" u="none" strike="noStrike" cap="none" normalizeH="0" baseline="0" dirty="0" err="1" smtClean="0">
                          <a:ln>
                            <a:noFill/>
                          </a:ln>
                          <a:solidFill>
                            <a:srgbClr val="009900"/>
                          </a:solidFill>
                          <a:effectLst/>
                          <a:latin typeface="Tahoma" pitchFamily="34" charset="0"/>
                        </a:rPr>
                        <a:t>April</a:t>
                      </a:r>
                      <a:endParaRPr kumimoji="0" lang="es-ES" sz="1400" b="1" i="0" u="none" strike="noStrike" cap="none" normalizeH="0" baseline="0" dirty="0" smtClean="0">
                        <a:ln>
                          <a:noFill/>
                        </a:ln>
                        <a:solidFill>
                          <a:srgbClr val="0099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9900"/>
                          </a:solidFill>
                          <a:effectLst/>
                          <a:latin typeface="Tahoma" pitchFamily="34" charset="0"/>
                        </a:rPr>
                        <a:t>Avistar </a:t>
                      </a:r>
                      <a:r>
                        <a:rPr kumimoji="0" lang="es-ES" sz="1400" b="1" i="0" u="none" strike="noStrike" cap="none" normalizeH="0" baseline="0" dirty="0" err="1" smtClean="0">
                          <a:ln>
                            <a:noFill/>
                          </a:ln>
                          <a:solidFill>
                            <a:srgbClr val="009900"/>
                          </a:solidFill>
                          <a:effectLst/>
                          <a:latin typeface="Tahoma" pitchFamily="34" charset="0"/>
                        </a:rPr>
                        <a:t>Mandiri</a:t>
                      </a:r>
                      <a:endParaRPr kumimoji="0" lang="es-ES" sz="1400" b="1" i="0" u="none" strike="noStrike" cap="none" normalizeH="0" baseline="0" dirty="0" smtClean="0">
                        <a:ln>
                          <a:noFill/>
                        </a:ln>
                        <a:solidFill>
                          <a:srgbClr val="0099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9900"/>
                          </a:solidFill>
                          <a:effectLst/>
                          <a:latin typeface="Tahoma" pitchFamily="34" charset="0"/>
                        </a:rPr>
                        <a:t>BAE-146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9900"/>
                          </a:solidFill>
                          <a:effectLst/>
                          <a:latin typeface="Tahoma" pitchFamily="34" charset="0"/>
                        </a:rPr>
                        <a:t>Wamena</a:t>
                      </a:r>
                      <a:r>
                        <a:rPr kumimoji="0" lang="es-ES" sz="1400" b="1" i="0" u="none" strike="noStrike" cap="none" normalizeH="0" baseline="0" dirty="0" smtClean="0">
                          <a:ln>
                            <a:noFill/>
                          </a:ln>
                          <a:solidFill>
                            <a:srgbClr val="009900"/>
                          </a:solidFill>
                          <a:effectLst/>
                          <a:latin typeface="Tahoma" pitchFamily="34" charset="0"/>
                        </a:rPr>
                        <a:t>, Indonesia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9900"/>
                          </a:solidFill>
                          <a:effectLst/>
                          <a:latin typeface="Tahoma" pitchFamily="34" charset="0"/>
                        </a:rPr>
                        <a:t>Approach</a:t>
                      </a:r>
                      <a:endParaRPr kumimoji="0" lang="es-ES" sz="1400" b="1" i="0" u="none" strike="noStrike" cap="none" normalizeH="0" baseline="0" dirty="0" smtClean="0">
                        <a:ln>
                          <a:noFill/>
                        </a:ln>
                        <a:solidFill>
                          <a:srgbClr val="0099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9900"/>
                          </a:solidFill>
                          <a:effectLst/>
                          <a:latin typeface="Tahoma" pitchFamily="34"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29 </a:t>
                      </a:r>
                      <a:r>
                        <a:rPr kumimoji="0" lang="es-ES" sz="1400" b="1" i="0" u="none" strike="noStrike" cap="none" normalizeH="0" baseline="0" dirty="0" err="1" smtClean="0">
                          <a:ln>
                            <a:noFill/>
                          </a:ln>
                          <a:solidFill>
                            <a:schemeClr val="tx1"/>
                          </a:solidFill>
                          <a:effectLst/>
                          <a:latin typeface="Tahoma" pitchFamily="34" charset="0"/>
                        </a:rPr>
                        <a:t>April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BAKO Air</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Massamba</a:t>
                      </a:r>
                      <a:r>
                        <a:rPr kumimoji="0" lang="es-ES" sz="1400" b="1" i="0" u="none" strike="noStrike" cap="none" normalizeH="0" baseline="0" dirty="0" smtClean="0">
                          <a:ln>
                            <a:noFill/>
                          </a:ln>
                          <a:solidFill>
                            <a:schemeClr val="tx1"/>
                          </a:solidFill>
                          <a:effectLst/>
                          <a:latin typeface="Tahoma" pitchFamily="34" charset="0"/>
                        </a:rPr>
                        <a:t>, DRC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Enroute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31 </a:t>
                      </a:r>
                      <a:r>
                        <a:rPr kumimoji="0" lang="es-ES" sz="1400" b="1" i="0" u="none" strike="noStrike" cap="none" normalizeH="0" baseline="0" dirty="0" err="1" smtClean="0">
                          <a:ln>
                            <a:noFill/>
                          </a:ln>
                          <a:solidFill>
                            <a:srgbClr val="FF5050"/>
                          </a:solidFill>
                          <a:effectLst/>
                          <a:latin typeface="Tahoma" pitchFamily="34" charset="0"/>
                        </a:rPr>
                        <a:t>May</a:t>
                      </a:r>
                      <a:endParaRPr kumimoji="0" lang="es-ES" sz="1400" b="1" i="0" u="none" strike="noStrike" cap="none" normalizeH="0" baseline="0" dirty="0" smtClean="0">
                        <a:ln>
                          <a:noFill/>
                        </a:ln>
                        <a:solidFill>
                          <a:srgbClr val="FF5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Air France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A-330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5050"/>
                          </a:solidFill>
                          <a:effectLst/>
                          <a:latin typeface="Tahoma" pitchFamily="34" charset="0"/>
                          <a:ea typeface="+mn-ea"/>
                          <a:cs typeface="Tahoma" pitchFamily="34" charset="0"/>
                        </a:rPr>
                        <a:t>Atlantic Ocean</a:t>
                      </a:r>
                      <a:endParaRPr kumimoji="0" lang="es-ES" sz="1400" b="1" i="0" u="none" strike="noStrike" cap="none" normalizeH="0" baseline="0" dirty="0" smtClean="0">
                        <a:ln>
                          <a:noFill/>
                        </a:ln>
                        <a:solidFill>
                          <a:srgbClr val="FF505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5050"/>
                          </a:solidFill>
                          <a:effectLst/>
                          <a:latin typeface="Tahoma" pitchFamily="34" charset="0"/>
                        </a:rPr>
                        <a:t>Enroute</a:t>
                      </a:r>
                      <a:endParaRPr kumimoji="0" lang="es-ES" sz="1400" b="1" i="0" u="none" strike="noStrike" cap="none" normalizeH="0" baseline="0" dirty="0" smtClean="0">
                        <a:ln>
                          <a:noFill/>
                        </a:ln>
                        <a:solidFill>
                          <a:srgbClr val="FF5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5050"/>
                          </a:solidFill>
                          <a:effectLst/>
                          <a:latin typeface="Tahoma" pitchFamily="34" charset="0"/>
                        </a:rPr>
                        <a:t>228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6 June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Myanma</a:t>
                      </a:r>
                      <a:r>
                        <a:rPr kumimoji="0" lang="es-ES" sz="1400" b="1" i="0" u="none" strike="noStrike" cap="none" normalizeH="0" baseline="0" dirty="0" smtClean="0">
                          <a:ln>
                            <a:noFill/>
                          </a:ln>
                          <a:solidFill>
                            <a:srgbClr val="0070C0"/>
                          </a:solidFill>
                          <a:effectLst/>
                          <a:latin typeface="Tahoma" pitchFamily="34" charset="0"/>
                        </a:rPr>
                        <a:t>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    F-28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Sittwe</a:t>
                      </a:r>
                      <a:r>
                        <a:rPr kumimoji="0" lang="es-ES" sz="1400" b="1" i="0" u="none" strike="noStrike" cap="none" normalizeH="0" baseline="0" dirty="0" smtClean="0">
                          <a:ln>
                            <a:noFill/>
                          </a:ln>
                          <a:solidFill>
                            <a:srgbClr val="0070C0"/>
                          </a:solidFill>
                          <a:effectLst/>
                          <a:latin typeface="Tahoma" pitchFamily="34" charset="0"/>
                        </a:rPr>
                        <a:t>, Myanmar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Landing</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30 June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Yeminia</a:t>
                      </a:r>
                      <a:r>
                        <a:rPr kumimoji="0" lang="es-ES" sz="1400" b="1" i="0" u="none" strike="noStrike" cap="none" normalizeH="0" baseline="0" dirty="0" smtClean="0">
                          <a:ln>
                            <a:noFill/>
                          </a:ln>
                          <a:solidFill>
                            <a:srgbClr val="FF0000"/>
                          </a:solidFill>
                          <a:effectLst/>
                          <a:latin typeface="Tahoma" pitchFamily="34" charset="0"/>
                        </a:rPr>
                        <a:t>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A-310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Comoros</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Approach</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15 </a:t>
                      </a:r>
                      <a:r>
                        <a:rPr kumimoji="0" lang="es-ES" sz="1400" b="1" i="0" u="none" strike="noStrike" cap="none" normalizeH="0" baseline="0" dirty="0" err="1" smtClean="0">
                          <a:ln>
                            <a:noFill/>
                          </a:ln>
                          <a:solidFill>
                            <a:srgbClr val="FF0000"/>
                          </a:solidFill>
                          <a:effectLst/>
                          <a:latin typeface="Tahoma" pitchFamily="34" charset="0"/>
                        </a:rPr>
                        <a:t>July</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Caspian</a:t>
                      </a:r>
                      <a:r>
                        <a:rPr kumimoji="0" lang="es-ES" sz="1400" b="1" i="0" u="none" strike="noStrike" cap="none" normalizeH="0" baseline="0" dirty="0" smtClean="0">
                          <a:ln>
                            <a:noFill/>
                          </a:ln>
                          <a:solidFill>
                            <a:srgbClr val="FF0000"/>
                          </a:solidFill>
                          <a:effectLst/>
                          <a:latin typeface="Tahoma" pitchFamily="34" charset="0"/>
                        </a:rPr>
                        <a:t> </a:t>
                      </a:r>
                      <a:r>
                        <a:rPr kumimoji="0" lang="es-ES" sz="1400" b="1" i="0" u="none" strike="noStrike" cap="none" normalizeH="0" baseline="0" dirty="0" err="1" smtClean="0">
                          <a:ln>
                            <a:noFill/>
                          </a:ln>
                          <a:solidFill>
                            <a:srgbClr val="FF0000"/>
                          </a:solidFill>
                          <a:effectLst/>
                          <a:latin typeface="Tahoma" pitchFamily="34" charset="0"/>
                        </a:rPr>
                        <a:t>Airlines</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TU-154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Qazvin</a:t>
                      </a:r>
                      <a:r>
                        <a:rPr kumimoji="0" lang="es-ES" sz="1400" b="1" i="0" u="none" strike="noStrike" cap="none" normalizeH="0" baseline="0" dirty="0" smtClean="0">
                          <a:ln>
                            <a:noFill/>
                          </a:ln>
                          <a:solidFill>
                            <a:srgbClr val="FF0000"/>
                          </a:solidFill>
                          <a:effectLst/>
                          <a:latin typeface="Tahoma" pitchFamily="34" charset="0"/>
                        </a:rPr>
                        <a:t>, </a:t>
                      </a:r>
                      <a:r>
                        <a:rPr kumimoji="0" lang="es-ES" sz="1400" b="1" i="0" u="none" strike="noStrike" cap="none" normalizeH="0" baseline="0" dirty="0" err="1" smtClean="0">
                          <a:ln>
                            <a:noFill/>
                          </a:ln>
                          <a:solidFill>
                            <a:srgbClr val="FF0000"/>
                          </a:solidFill>
                          <a:effectLst/>
                          <a:latin typeface="Tahoma" pitchFamily="34" charset="0"/>
                        </a:rPr>
                        <a:t>Iran</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Climb</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168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24 </a:t>
                      </a:r>
                      <a:r>
                        <a:rPr kumimoji="0" lang="es-ES" sz="1400" b="1" i="0" u="none" strike="noStrike" cap="none" normalizeH="0" baseline="0" dirty="0" err="1" smtClean="0">
                          <a:ln>
                            <a:noFill/>
                          </a:ln>
                          <a:solidFill>
                            <a:srgbClr val="0070C0"/>
                          </a:solidFill>
                          <a:effectLst/>
                          <a:latin typeface="Tahoma" pitchFamily="34" charset="0"/>
                        </a:rPr>
                        <a:t>July</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70C0"/>
                          </a:solidFill>
                          <a:effectLst/>
                          <a:latin typeface="Tahoma" pitchFamily="34" charset="0"/>
                        </a:rPr>
                        <a:t>Aria Air</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IL-62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Mashhad</a:t>
                      </a:r>
                      <a:r>
                        <a:rPr kumimoji="0" lang="es-ES" sz="1400" b="1" i="0" u="none" strike="noStrike" cap="none" normalizeH="0" baseline="0" dirty="0" smtClean="0">
                          <a:ln>
                            <a:noFill/>
                          </a:ln>
                          <a:solidFill>
                            <a:srgbClr val="0070C0"/>
                          </a:solidFill>
                          <a:effectLst/>
                          <a:latin typeface="Tahoma" pitchFamily="34" charset="0"/>
                        </a:rPr>
                        <a:t>, </a:t>
                      </a:r>
                      <a:r>
                        <a:rPr kumimoji="0" lang="es-ES" sz="1400" b="1" i="0" u="none" strike="noStrike" cap="none" normalizeH="0" baseline="0" dirty="0" err="1" smtClean="0">
                          <a:ln>
                            <a:noFill/>
                          </a:ln>
                          <a:solidFill>
                            <a:srgbClr val="0070C0"/>
                          </a:solidFill>
                          <a:effectLst/>
                          <a:latin typeface="Tahoma" pitchFamily="34" charset="0"/>
                        </a:rPr>
                        <a:t>Iran</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Landing</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21 </a:t>
                      </a:r>
                      <a:r>
                        <a:rPr kumimoji="0" lang="es-ES" sz="1400" b="1" i="0" u="none" strike="noStrike" cap="none" normalizeH="0" baseline="0" dirty="0" err="1" smtClean="0">
                          <a:ln>
                            <a:noFill/>
                          </a:ln>
                          <a:solidFill>
                            <a:schemeClr val="tx1"/>
                          </a:solidFill>
                          <a:effectLst/>
                          <a:latin typeface="Tahoma" pitchFamily="34" charset="0"/>
                        </a:rPr>
                        <a:t>October</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Azza</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smtClean="0">
                          <a:ln>
                            <a:noFill/>
                          </a:ln>
                          <a:solidFill>
                            <a:schemeClr val="tx1"/>
                          </a:solidFill>
                          <a:effectLst/>
                          <a:latin typeface="Tahoma" pitchFamily="34" charset="0"/>
                        </a:rPr>
                        <a:t>Transport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Sharjah</a:t>
                      </a:r>
                      <a:r>
                        <a:rPr kumimoji="0" lang="es-ES" sz="1400" b="1" i="0" u="none" strike="noStrike" cap="none" normalizeH="0" baseline="0" dirty="0" smtClean="0">
                          <a:ln>
                            <a:noFill/>
                          </a:ln>
                          <a:solidFill>
                            <a:schemeClr val="tx1"/>
                          </a:solidFill>
                          <a:effectLst/>
                          <a:latin typeface="Tahoma" pitchFamily="34" charset="0"/>
                        </a:rPr>
                        <a:t>, UAE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Takeoff</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12 </a:t>
                      </a:r>
                      <a:r>
                        <a:rPr kumimoji="0" lang="es-ES" sz="1400" b="1" i="0" u="none" strike="noStrike" cap="none" normalizeH="0" baseline="0" dirty="0" err="1" smtClean="0">
                          <a:ln>
                            <a:noFill/>
                          </a:ln>
                          <a:solidFill>
                            <a:schemeClr val="tx1"/>
                          </a:solidFill>
                          <a:effectLst/>
                          <a:latin typeface="Tahoma" pitchFamily="34" charset="0"/>
                        </a:rPr>
                        <a:t>November</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Rwandair</a:t>
                      </a:r>
                      <a:r>
                        <a:rPr kumimoji="0" lang="es-ES" sz="1400" b="1" i="0" u="none" strike="noStrike" cap="none" normalizeH="0" baseline="0" dirty="0" smtClean="0">
                          <a:ln>
                            <a:noFill/>
                          </a:ln>
                          <a:solidFill>
                            <a:schemeClr val="tx1"/>
                          </a:solidFill>
                          <a:effectLst/>
                          <a:latin typeface="Tahoma" pitchFamily="34" charset="0"/>
                        </a:rPr>
                        <a:t> Express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CRJ-100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Kijali</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Rwanda</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Taxi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19 </a:t>
                      </a:r>
                      <a:r>
                        <a:rPr kumimoji="0" lang="es-ES" sz="1400" b="1" i="0" u="none" strike="noStrike" cap="none" normalizeH="0" baseline="0" dirty="0" err="1" smtClean="0">
                          <a:ln>
                            <a:noFill/>
                          </a:ln>
                          <a:solidFill>
                            <a:srgbClr val="0070C0"/>
                          </a:solidFill>
                          <a:effectLst/>
                          <a:latin typeface="Tahoma" pitchFamily="34" charset="0"/>
                        </a:rPr>
                        <a:t>November</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70C0"/>
                          </a:solidFill>
                          <a:effectLst/>
                          <a:latin typeface="Tahoma" pitchFamily="34" charset="0"/>
                          <a:ea typeface="+mn-ea"/>
                          <a:cs typeface="Tahoma" pitchFamily="34" charset="0"/>
                        </a:rPr>
                        <a:t>CAA</a:t>
                      </a:r>
                      <a:endParaRPr kumimoji="0" lang="es-ES" sz="1400" b="1" i="0" u="none" strike="noStrike" cap="none" normalizeH="0" baseline="0" dirty="0" smtClean="0">
                        <a:ln>
                          <a:noFill/>
                        </a:ln>
                        <a:solidFill>
                          <a:srgbClr val="0070C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MD-82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Goma, DRC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Landing</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28 </a:t>
                      </a:r>
                      <a:r>
                        <a:rPr kumimoji="0" lang="es-ES" sz="1400" b="1" i="0" u="none" strike="noStrike" cap="none" normalizeH="0" baseline="0" dirty="0" err="1" smtClean="0">
                          <a:ln>
                            <a:noFill/>
                          </a:ln>
                          <a:solidFill>
                            <a:srgbClr val="0070C0"/>
                          </a:solidFill>
                          <a:effectLst/>
                          <a:latin typeface="Tahoma" pitchFamily="34" charset="0"/>
                        </a:rPr>
                        <a:t>November</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cs typeface="Tahoma" pitchFamily="34" charset="0"/>
                        </a:rPr>
                        <a:t>Avient</a:t>
                      </a:r>
                      <a:r>
                        <a:rPr kumimoji="0" lang="es-ES" sz="1400" b="1" i="0" u="none" strike="noStrike" cap="none" normalizeH="0" baseline="0" dirty="0" smtClean="0">
                          <a:ln>
                            <a:noFill/>
                          </a:ln>
                          <a:solidFill>
                            <a:srgbClr val="0070C0"/>
                          </a:solidFill>
                          <a:effectLst/>
                          <a:latin typeface="Tahoma" pitchFamily="34" charset="0"/>
                          <a:cs typeface="Tahoma" pitchFamily="34" charset="0"/>
                        </a:rPr>
                        <a:t> Aviation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MD-11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Shanghai</a:t>
                      </a:r>
                      <a:r>
                        <a:rPr kumimoji="0" lang="es-ES" sz="1400" b="1" i="0" u="none" strike="noStrike" cap="none" normalizeH="0" baseline="0" dirty="0" smtClean="0">
                          <a:ln>
                            <a:noFill/>
                          </a:ln>
                          <a:solidFill>
                            <a:srgbClr val="0070C0"/>
                          </a:solidFill>
                          <a:effectLst/>
                          <a:latin typeface="Tahoma" pitchFamily="34" charset="0"/>
                        </a:rPr>
                        <a:t>, China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Takeoff</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22 </a:t>
                      </a:r>
                      <a:r>
                        <a:rPr kumimoji="0" lang="es-ES" sz="1400" b="1" i="0" u="none" strike="noStrike" cap="none" normalizeH="0" baseline="0" dirty="0" err="1" smtClean="0">
                          <a:ln>
                            <a:noFill/>
                          </a:ln>
                          <a:solidFill>
                            <a:srgbClr val="0070C0"/>
                          </a:solidFill>
                          <a:effectLst/>
                          <a:latin typeface="Tahoma" pitchFamily="34" charset="0"/>
                        </a:rPr>
                        <a:t>December</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cs typeface="Tahoma" pitchFamily="34" charset="0"/>
                        </a:rPr>
                        <a:t>American </a:t>
                      </a:r>
                      <a:r>
                        <a:rPr kumimoji="0" lang="es-ES" sz="1400" b="1" i="0" u="none" strike="noStrike" cap="none" normalizeH="0" baseline="0" dirty="0" err="1" smtClean="0">
                          <a:ln>
                            <a:noFill/>
                          </a:ln>
                          <a:solidFill>
                            <a:srgbClr val="0070C0"/>
                          </a:solidFill>
                          <a:effectLst/>
                          <a:latin typeface="Tahoma" pitchFamily="34" charset="0"/>
                          <a:cs typeface="Tahoma" pitchFamily="34" charset="0"/>
                        </a:rPr>
                        <a:t>Airlines</a:t>
                      </a:r>
                      <a:endParaRPr kumimoji="0" lang="es-ES" sz="1400" b="1" i="0" u="none" strike="noStrike" cap="none" normalizeH="0" baseline="0" dirty="0" smtClean="0">
                        <a:ln>
                          <a:noFill/>
                        </a:ln>
                        <a:solidFill>
                          <a:srgbClr val="0070C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Kingston, </a:t>
                      </a:r>
                      <a:r>
                        <a:rPr kumimoji="0" lang="es-ES" sz="1400" b="1" i="0" u="none" strike="noStrike" cap="none" normalizeH="0" baseline="0" dirty="0" err="1" smtClean="0">
                          <a:ln>
                            <a:noFill/>
                          </a:ln>
                          <a:solidFill>
                            <a:srgbClr val="0070C0"/>
                          </a:solidFill>
                          <a:effectLst/>
                          <a:latin typeface="Tahoma" pitchFamily="34" charset="0"/>
                        </a:rPr>
                        <a:t>Jamica</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70C0"/>
                          </a:solidFill>
                          <a:effectLst/>
                          <a:latin typeface="Tahoma" pitchFamily="34" charset="0"/>
                        </a:rPr>
                        <a:t>Landing</a:t>
                      </a:r>
                      <a:endParaRPr kumimoji="0" lang="es-ES" sz="1400" b="1" i="0" u="none" strike="noStrike" cap="none" normalizeH="0" baseline="0" dirty="0" smtClean="0">
                        <a:ln>
                          <a:noFill/>
                        </a:ln>
                        <a:solidFill>
                          <a:srgbClr val="0070C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70C0"/>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306" name="Rectangle 3"/>
          <p:cNvSpPr>
            <a:spLocks noChangeArrowheads="1"/>
          </p:cNvSpPr>
          <p:nvPr/>
        </p:nvSpPr>
        <p:spPr bwMode="auto">
          <a:xfrm>
            <a:off x="0" y="6629400"/>
            <a:ext cx="1343025" cy="274638"/>
          </a:xfrm>
          <a:prstGeom prst="rect">
            <a:avLst/>
          </a:prstGeom>
          <a:noFill/>
          <a:ln w="9525">
            <a:noFill/>
            <a:miter lim="800000"/>
            <a:headEnd/>
            <a:tailEnd/>
          </a:ln>
        </p:spPr>
        <p:txBody>
          <a:bodyPr wrap="none" lIns="92075" tIns="46038" rIns="92075" bIns="46038">
            <a:spAutoFit/>
          </a:bodyPr>
          <a:lstStyle/>
          <a:p>
            <a:pPr eaLnBrk="0" hangingPunct="0"/>
            <a:r>
              <a:rPr lang="en-US" sz="1200" b="1">
                <a:solidFill>
                  <a:srgbClr val="FFFF00"/>
                </a:solidFill>
                <a:ea typeface="ＭＳ Ｐゴシック" pitchFamily="-64" charset="-128"/>
              </a:rPr>
              <a:t>Source: Ascend</a:t>
            </a:r>
          </a:p>
        </p:txBody>
      </p:sp>
      <p:sp>
        <p:nvSpPr>
          <p:cNvPr id="7307" name="TextBox 3"/>
          <p:cNvSpPr txBox="1">
            <a:spLocks noChangeArrowheads="1"/>
          </p:cNvSpPr>
          <p:nvPr/>
        </p:nvSpPr>
        <p:spPr bwMode="auto">
          <a:xfrm>
            <a:off x="8001000" y="76200"/>
            <a:ext cx="1295400" cy="830263"/>
          </a:xfrm>
          <a:prstGeom prst="rect">
            <a:avLst/>
          </a:prstGeom>
          <a:noFill/>
          <a:ln w="9525">
            <a:noFill/>
            <a:miter lim="800000"/>
            <a:headEnd/>
            <a:tailEnd/>
          </a:ln>
        </p:spPr>
        <p:txBody>
          <a:bodyPr>
            <a:spAutoFit/>
          </a:bodyPr>
          <a:lstStyle/>
          <a:p>
            <a:r>
              <a:rPr lang="en-US" sz="1600" b="1">
                <a:solidFill>
                  <a:srgbClr val="00CC00"/>
                </a:solidFill>
              </a:rPr>
              <a:t>CFIT</a:t>
            </a:r>
            <a:r>
              <a:rPr lang="en-US" sz="1600" b="1">
                <a:solidFill>
                  <a:srgbClr val="FFFF00"/>
                </a:solidFill>
              </a:rPr>
              <a:t/>
            </a:r>
            <a:br>
              <a:rPr lang="en-US" sz="1600" b="1">
                <a:solidFill>
                  <a:srgbClr val="FFFF00"/>
                </a:solidFill>
              </a:rPr>
            </a:br>
            <a:r>
              <a:rPr lang="en-US" sz="1600" b="1">
                <a:solidFill>
                  <a:srgbClr val="FF0000"/>
                </a:solidFill>
              </a:rPr>
              <a:t>LOC</a:t>
            </a:r>
            <a:r>
              <a:rPr lang="en-US" sz="1600" b="1">
                <a:solidFill>
                  <a:srgbClr val="FFFF00"/>
                </a:solidFill>
              </a:rPr>
              <a:t/>
            </a:r>
            <a:br>
              <a:rPr lang="en-US" sz="1600" b="1">
                <a:solidFill>
                  <a:srgbClr val="FFFF00"/>
                </a:solidFill>
              </a:rPr>
            </a:br>
            <a:r>
              <a:rPr lang="en-US" sz="1600" b="1">
                <a:solidFill>
                  <a:srgbClr val="00B0F0"/>
                </a:solidFill>
              </a:rPr>
              <a:t>Excursion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5"/>
          <p:cNvSpPr>
            <a:spLocks noChangeArrowheads="1"/>
          </p:cNvSpPr>
          <p:nvPr/>
        </p:nvSpPr>
        <p:spPr bwMode="auto">
          <a:xfrm>
            <a:off x="0" y="10668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
        <p:nvSpPr>
          <p:cNvPr id="31747" name="Text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solidFill>
                  <a:srgbClr val="FFFF00"/>
                </a:solidFill>
                <a:latin typeface="Tahoma" pitchFamily="-64" charset="0"/>
                <a:cs typeface="Tahoma" pitchFamily="-64" charset="0"/>
              </a:rPr>
              <a:t> The Ease of Carrier  Operations</a:t>
            </a:r>
          </a:p>
        </p:txBody>
      </p:sp>
      <p:sp>
        <p:nvSpPr>
          <p:cNvPr id="32772" name="TextBox 6"/>
          <p:cNvSpPr txBox="1">
            <a:spLocks noChangeArrowheads="1"/>
          </p:cNvSpPr>
          <p:nvPr/>
        </p:nvSpPr>
        <p:spPr bwMode="auto">
          <a:xfrm>
            <a:off x="0" y="1828800"/>
            <a:ext cx="9296400" cy="1077913"/>
          </a:xfrm>
          <a:prstGeom prst="rect">
            <a:avLst/>
          </a:prstGeom>
          <a:noFill/>
          <a:ln w="9525">
            <a:noFill/>
            <a:miter lim="800000"/>
            <a:headEnd/>
            <a:tailEnd/>
          </a:ln>
        </p:spPr>
        <p:txBody>
          <a:bodyPr>
            <a:spAutoFit/>
          </a:bodyPr>
          <a:lstStyle/>
          <a:p>
            <a:pPr>
              <a:buFont typeface="Arial" charset="0"/>
              <a:buChar char="•"/>
            </a:pPr>
            <a:r>
              <a:rPr lang="en-US" sz="3600" b="1">
                <a:solidFill>
                  <a:srgbClr val="FFFF00"/>
                </a:solidFill>
                <a:latin typeface="Tahoma" pitchFamily="-64" charset="0"/>
                <a:cs typeface="Tahoma" pitchFamily="-64" charset="0"/>
              </a:rPr>
              <a:t>  </a:t>
            </a:r>
            <a:r>
              <a:rPr lang="en-US" sz="2800" b="1">
                <a:solidFill>
                  <a:srgbClr val="FFFF00"/>
                </a:solidFill>
                <a:latin typeface="Tahoma" pitchFamily="-64" charset="0"/>
                <a:cs typeface="Tahoma" pitchFamily="-64" charset="0"/>
              </a:rPr>
              <a:t>Never have to calculate a takeoff distance</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(It is always 273 feet) </a:t>
            </a:r>
          </a:p>
        </p:txBody>
      </p:sp>
      <p:sp>
        <p:nvSpPr>
          <p:cNvPr id="32773" name="TextBox 6"/>
          <p:cNvSpPr txBox="1">
            <a:spLocks noChangeArrowheads="1"/>
          </p:cNvSpPr>
          <p:nvPr/>
        </p:nvSpPr>
        <p:spPr bwMode="auto">
          <a:xfrm>
            <a:off x="0" y="5419725"/>
            <a:ext cx="9296400" cy="523875"/>
          </a:xfrm>
          <a:prstGeom prst="rect">
            <a:avLst/>
          </a:prstGeom>
          <a:noFill/>
          <a:ln w="9525">
            <a:noFill/>
            <a:miter lim="800000"/>
            <a:headEnd/>
            <a:tailEnd/>
          </a:ln>
        </p:spPr>
        <p:txBody>
          <a:bodyPr>
            <a:spAutoFit/>
          </a:bodyPr>
          <a:lstStyle/>
          <a:p>
            <a:pPr>
              <a:buFont typeface="Arial" charset="0"/>
              <a:buChar char="•"/>
            </a:pPr>
            <a:r>
              <a:rPr lang="en-US" sz="2800" b="1">
                <a:solidFill>
                  <a:srgbClr val="FFFF00"/>
                </a:solidFill>
                <a:latin typeface="Tahoma" pitchFamily="-64" charset="0"/>
                <a:cs typeface="Tahoma" pitchFamily="-64" charset="0"/>
              </a:rPr>
              <a:t>   Never have to calculate landing distance</a:t>
            </a:r>
            <a:endParaRPr lang="en-US" sz="3200" b="1">
              <a:solidFill>
                <a:srgbClr val="FFFF00"/>
              </a:solidFill>
              <a:latin typeface="Tahoma" pitchFamily="-64" charset="0"/>
              <a:cs typeface="Tahoma" pitchFamily="-64" charset="0"/>
            </a:endParaRPr>
          </a:p>
        </p:txBody>
      </p:sp>
      <p:sp>
        <p:nvSpPr>
          <p:cNvPr id="32774" name="TextBox 6"/>
          <p:cNvSpPr txBox="1">
            <a:spLocks noChangeArrowheads="1"/>
          </p:cNvSpPr>
          <p:nvPr/>
        </p:nvSpPr>
        <p:spPr bwMode="auto">
          <a:xfrm>
            <a:off x="0" y="3163888"/>
            <a:ext cx="9296400" cy="646112"/>
          </a:xfrm>
          <a:prstGeom prst="rect">
            <a:avLst/>
          </a:prstGeom>
          <a:noFill/>
          <a:ln w="9525">
            <a:noFill/>
            <a:miter lim="800000"/>
            <a:headEnd/>
            <a:tailEnd/>
          </a:ln>
        </p:spPr>
        <p:txBody>
          <a:bodyPr>
            <a:spAutoFit/>
          </a:bodyPr>
          <a:lstStyle/>
          <a:p>
            <a:pPr>
              <a:buFont typeface="Arial" charset="0"/>
              <a:buChar char="•"/>
            </a:pPr>
            <a:r>
              <a:rPr lang="en-US" sz="3600" b="1">
                <a:solidFill>
                  <a:srgbClr val="FFFF00"/>
                </a:solidFill>
                <a:latin typeface="Tahoma" pitchFamily="-64" charset="0"/>
                <a:cs typeface="Tahoma" pitchFamily="-64" charset="0"/>
              </a:rPr>
              <a:t>  </a:t>
            </a:r>
            <a:r>
              <a:rPr lang="en-US" sz="2800" b="1">
                <a:solidFill>
                  <a:srgbClr val="FFFF00"/>
                </a:solidFill>
                <a:latin typeface="Tahoma" pitchFamily="-64" charset="0"/>
                <a:cs typeface="Tahoma" pitchFamily="-64" charset="0"/>
              </a:rPr>
              <a:t>Never have to calculate V1 </a:t>
            </a:r>
          </a:p>
        </p:txBody>
      </p:sp>
      <p:sp>
        <p:nvSpPr>
          <p:cNvPr id="32775" name="TextBox 6"/>
          <p:cNvSpPr txBox="1">
            <a:spLocks noChangeArrowheads="1"/>
          </p:cNvSpPr>
          <p:nvPr/>
        </p:nvSpPr>
        <p:spPr bwMode="auto">
          <a:xfrm>
            <a:off x="0" y="4352925"/>
            <a:ext cx="9296400" cy="523875"/>
          </a:xfrm>
          <a:prstGeom prst="rect">
            <a:avLst/>
          </a:prstGeom>
          <a:noFill/>
          <a:ln w="9525">
            <a:noFill/>
            <a:miter lim="800000"/>
            <a:headEnd/>
            <a:tailEnd/>
          </a:ln>
        </p:spPr>
        <p:txBody>
          <a:bodyPr>
            <a:spAutoFit/>
          </a:bodyPr>
          <a:lstStyle/>
          <a:p>
            <a:pPr>
              <a:buFont typeface="Arial" charset="0"/>
              <a:buChar char="•"/>
            </a:pPr>
            <a:r>
              <a:rPr lang="en-US" sz="2800" b="1">
                <a:solidFill>
                  <a:srgbClr val="FFFF00"/>
                </a:solidFill>
                <a:latin typeface="Tahoma" pitchFamily="-64" charset="0"/>
                <a:cs typeface="Tahoma" pitchFamily="-64" charset="0"/>
              </a:rPr>
              <a:t>   Never have to calculate takeoff power setting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0-#ppt_w/2"/>
                                          </p:val>
                                        </p:tav>
                                        <p:tav tm="100000">
                                          <p:val>
                                            <p:strVal val="#ppt_x"/>
                                          </p:val>
                                        </p:tav>
                                      </p:tavLst>
                                    </p:anim>
                                    <p:anim calcmode="lin" valueType="num">
                                      <p:cBhvr additive="base">
                                        <p:cTn id="8"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0-#ppt_w/2"/>
                                          </p:val>
                                        </p:tav>
                                        <p:tav tm="100000">
                                          <p:val>
                                            <p:strVal val="#ppt_x"/>
                                          </p:val>
                                        </p:tav>
                                      </p:tavLst>
                                    </p:anim>
                                    <p:anim calcmode="lin" valueType="num">
                                      <p:cBhvr additive="base">
                                        <p:cTn id="14"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anim calcmode="lin" valueType="num">
                                      <p:cBhvr additive="base">
                                        <p:cTn id="19" dur="500" fill="hold"/>
                                        <p:tgtEl>
                                          <p:spTgt spid="32775"/>
                                        </p:tgtEl>
                                        <p:attrNameLst>
                                          <p:attrName>ppt_x</p:attrName>
                                        </p:attrNameLst>
                                      </p:cBhvr>
                                      <p:tavLst>
                                        <p:tav tm="0">
                                          <p:val>
                                            <p:strVal val="0-#ppt_w/2"/>
                                          </p:val>
                                        </p:tav>
                                        <p:tav tm="100000">
                                          <p:val>
                                            <p:strVal val="#ppt_x"/>
                                          </p:val>
                                        </p:tav>
                                      </p:tavLst>
                                    </p:anim>
                                    <p:anim calcmode="lin" valueType="num">
                                      <p:cBhvr additive="base">
                                        <p:cTn id="20"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additive="base">
                                        <p:cTn id="25" dur="500" fill="hold"/>
                                        <p:tgtEl>
                                          <p:spTgt spid="32773"/>
                                        </p:tgtEl>
                                        <p:attrNameLst>
                                          <p:attrName>ppt_x</p:attrName>
                                        </p:attrNameLst>
                                      </p:cBhvr>
                                      <p:tavLst>
                                        <p:tav tm="0">
                                          <p:val>
                                            <p:strVal val="0-#ppt_w/2"/>
                                          </p:val>
                                        </p:tav>
                                        <p:tav tm="100000">
                                          <p:val>
                                            <p:strVal val="#ppt_x"/>
                                          </p:val>
                                        </p:tav>
                                      </p:tavLst>
                                    </p:anim>
                                    <p:anim calcmode="lin" valueType="num">
                                      <p:cBhvr additive="base">
                                        <p:cTn id="26"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18 Tra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2171700" y="3314700"/>
            <a:ext cx="5715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9" idx="2"/>
          </p:cNvCxnSpPr>
          <p:nvPr/>
        </p:nvCxnSpPr>
        <p:spPr>
          <a:xfrm flipH="1">
            <a:off x="685800" y="6172200"/>
            <a:ext cx="65532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685800" y="838200"/>
            <a:ext cx="6324600" cy="5334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 y="2286000"/>
            <a:ext cx="615553" cy="1981200"/>
          </a:xfrm>
          <a:prstGeom prst="rect">
            <a:avLst/>
          </a:prstGeom>
          <a:noFill/>
        </p:spPr>
        <p:txBody>
          <a:bodyPr vert="vert270">
            <a:spAutoFit/>
          </a:bodyPr>
          <a:lstStyle/>
          <a:p>
            <a:pPr>
              <a:defRPr/>
            </a:pPr>
            <a:r>
              <a:rPr lang="en-US" sz="2800" b="1" dirty="0">
                <a:solidFill>
                  <a:srgbClr val="FFFF00"/>
                </a:solidFill>
                <a:latin typeface="Tahoma" pitchFamily="34" charset="0"/>
                <a:cs typeface="Tahoma" pitchFamily="34" charset="0"/>
              </a:rPr>
              <a:t>Reliability</a:t>
            </a:r>
          </a:p>
        </p:txBody>
      </p:sp>
      <p:sp>
        <p:nvSpPr>
          <p:cNvPr id="33798" name="TextBox 11"/>
          <p:cNvSpPr txBox="1">
            <a:spLocks noChangeArrowheads="1"/>
          </p:cNvSpPr>
          <p:nvPr/>
        </p:nvSpPr>
        <p:spPr bwMode="auto">
          <a:xfrm>
            <a:off x="3581400" y="6172200"/>
            <a:ext cx="1219200" cy="523875"/>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Risk</a:t>
            </a:r>
          </a:p>
        </p:txBody>
      </p:sp>
      <p:sp>
        <p:nvSpPr>
          <p:cNvPr id="33799" name="TextBox 13"/>
          <p:cNvSpPr txBox="1">
            <a:spLocks noChangeArrowheads="1"/>
          </p:cNvSpPr>
          <p:nvPr/>
        </p:nvSpPr>
        <p:spPr bwMode="auto">
          <a:xfrm>
            <a:off x="1447800" y="2362200"/>
            <a:ext cx="2286000" cy="708025"/>
          </a:xfrm>
          <a:prstGeom prst="rect">
            <a:avLst/>
          </a:prstGeom>
          <a:noFill/>
          <a:ln w="9525">
            <a:noFill/>
            <a:miter lim="800000"/>
            <a:headEnd/>
            <a:tailEnd/>
          </a:ln>
        </p:spPr>
        <p:txBody>
          <a:bodyPr>
            <a:spAutoFit/>
          </a:bodyPr>
          <a:lstStyle/>
          <a:p>
            <a:r>
              <a:rPr lang="en-US" sz="4000" b="1">
                <a:solidFill>
                  <a:srgbClr val="0000FF"/>
                </a:solidFill>
                <a:latin typeface="Tahoma" pitchFamily="-64" charset="0"/>
                <a:cs typeface="Tahoma" pitchFamily="-64" charset="0"/>
              </a:rPr>
              <a:t>Good</a:t>
            </a:r>
          </a:p>
        </p:txBody>
      </p:sp>
      <p:sp>
        <p:nvSpPr>
          <p:cNvPr id="33800" name="TextBox 14"/>
          <p:cNvSpPr txBox="1">
            <a:spLocks noChangeArrowheads="1"/>
          </p:cNvSpPr>
          <p:nvPr/>
        </p:nvSpPr>
        <p:spPr bwMode="auto">
          <a:xfrm>
            <a:off x="3886200" y="4267200"/>
            <a:ext cx="2286000" cy="708025"/>
          </a:xfrm>
          <a:prstGeom prst="rect">
            <a:avLst/>
          </a:prstGeom>
          <a:noFill/>
          <a:ln w="9525">
            <a:noFill/>
            <a:miter lim="800000"/>
            <a:headEnd/>
            <a:tailEnd/>
          </a:ln>
        </p:spPr>
        <p:txBody>
          <a:bodyPr>
            <a:spAutoFit/>
          </a:bodyPr>
          <a:lstStyle/>
          <a:p>
            <a:r>
              <a:rPr lang="en-US" sz="4000" b="1">
                <a:solidFill>
                  <a:srgbClr val="FF0000"/>
                </a:solidFill>
                <a:latin typeface="Tahoma" pitchFamily="-64" charset="0"/>
                <a:cs typeface="Tahoma" pitchFamily="-64" charset="0"/>
              </a:rPr>
              <a:t>Bad</a:t>
            </a:r>
          </a:p>
        </p:txBody>
      </p:sp>
      <p:sp>
        <p:nvSpPr>
          <p:cNvPr id="19" name="Oval 18"/>
          <p:cNvSpPr/>
          <p:nvPr/>
        </p:nvSpPr>
        <p:spPr>
          <a:xfrm>
            <a:off x="4191000" y="12954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19"/>
          <p:cNvSpPr txBox="1">
            <a:spLocks noChangeArrowheads="1"/>
          </p:cNvSpPr>
          <p:nvPr/>
        </p:nvSpPr>
        <p:spPr bwMode="auto">
          <a:xfrm>
            <a:off x="0" y="1524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High</a:t>
            </a:r>
          </a:p>
        </p:txBody>
      </p:sp>
      <p:sp>
        <p:nvSpPr>
          <p:cNvPr id="33803" name="TextBox 20"/>
          <p:cNvSpPr txBox="1">
            <a:spLocks noChangeArrowheads="1"/>
          </p:cNvSpPr>
          <p:nvPr/>
        </p:nvSpPr>
        <p:spPr bwMode="auto">
          <a:xfrm>
            <a:off x="0" y="57912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Low</a:t>
            </a:r>
          </a:p>
        </p:txBody>
      </p:sp>
      <p:sp>
        <p:nvSpPr>
          <p:cNvPr id="33804" name="TextBox 21"/>
          <p:cNvSpPr txBox="1">
            <a:spLocks noChangeArrowheads="1"/>
          </p:cNvSpPr>
          <p:nvPr/>
        </p:nvSpPr>
        <p:spPr bwMode="auto">
          <a:xfrm>
            <a:off x="685800" y="61722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Low</a:t>
            </a:r>
          </a:p>
        </p:txBody>
      </p:sp>
      <p:sp>
        <p:nvSpPr>
          <p:cNvPr id="33805" name="TextBox 22"/>
          <p:cNvSpPr txBox="1">
            <a:spLocks noChangeArrowheads="1"/>
          </p:cNvSpPr>
          <p:nvPr/>
        </p:nvSpPr>
        <p:spPr bwMode="auto">
          <a:xfrm>
            <a:off x="7239000" y="61722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High</a:t>
            </a:r>
          </a:p>
        </p:txBody>
      </p:sp>
      <p:sp>
        <p:nvSpPr>
          <p:cNvPr id="23" name="Oval 22"/>
          <p:cNvSpPr/>
          <p:nvPr/>
        </p:nvSpPr>
        <p:spPr>
          <a:xfrm>
            <a:off x="4343400" y="14478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Triangle 26"/>
          <p:cNvSpPr/>
          <p:nvPr/>
        </p:nvSpPr>
        <p:spPr>
          <a:xfrm flipV="1">
            <a:off x="685800" y="457200"/>
            <a:ext cx="6553200" cy="5715000"/>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ight Triangle 28"/>
          <p:cNvSpPr/>
          <p:nvPr/>
        </p:nvSpPr>
        <p:spPr>
          <a:xfrm rot="16200000">
            <a:off x="1104900" y="38100"/>
            <a:ext cx="5715000" cy="65532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810000" y="14478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1066800" y="1371600"/>
            <a:ext cx="2895600" cy="400050"/>
          </a:xfrm>
          <a:prstGeom prst="rect">
            <a:avLst/>
          </a:prstGeom>
          <a:noFill/>
          <a:ln w="9525">
            <a:noFill/>
            <a:miter lim="800000"/>
            <a:headEnd/>
            <a:tailEnd/>
          </a:ln>
        </p:spPr>
        <p:txBody>
          <a:bodyPr>
            <a:spAutoFit/>
          </a:bodyPr>
          <a:lstStyle/>
          <a:p>
            <a:r>
              <a:rPr lang="en-US" sz="2000" b="1">
                <a:latin typeface="Tahoma" pitchFamily="-64" charset="0"/>
                <a:cs typeface="Tahoma" pitchFamily="-64" charset="0"/>
              </a:rPr>
              <a:t>Commercial Airlines</a:t>
            </a:r>
          </a:p>
        </p:txBody>
      </p:sp>
      <p:sp>
        <p:nvSpPr>
          <p:cNvPr id="32" name="Oval 31"/>
          <p:cNvSpPr/>
          <p:nvPr/>
        </p:nvSpPr>
        <p:spPr>
          <a:xfrm>
            <a:off x="6477000" y="457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a:spLocks noChangeArrowheads="1"/>
          </p:cNvSpPr>
          <p:nvPr/>
        </p:nvSpPr>
        <p:spPr bwMode="auto">
          <a:xfrm>
            <a:off x="4191000" y="381000"/>
            <a:ext cx="2590800" cy="400050"/>
          </a:xfrm>
          <a:prstGeom prst="rect">
            <a:avLst/>
          </a:prstGeom>
          <a:noFill/>
          <a:ln w="9525">
            <a:noFill/>
            <a:miter lim="800000"/>
            <a:headEnd/>
            <a:tailEnd/>
          </a:ln>
        </p:spPr>
        <p:txBody>
          <a:bodyPr>
            <a:spAutoFit/>
          </a:bodyPr>
          <a:lstStyle/>
          <a:p>
            <a:r>
              <a:rPr lang="en-US" sz="2000" b="1">
                <a:latin typeface="Tahoma" pitchFamily="-64" charset="0"/>
                <a:cs typeface="Tahoma" pitchFamily="-64" charset="0"/>
              </a:rPr>
              <a:t>Nuclear Industry</a:t>
            </a:r>
          </a:p>
        </p:txBody>
      </p:sp>
      <p:sp>
        <p:nvSpPr>
          <p:cNvPr id="34" name="Oval 33"/>
          <p:cNvSpPr/>
          <p:nvPr/>
        </p:nvSpPr>
        <p:spPr>
          <a:xfrm>
            <a:off x="6096000" y="12192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34"/>
          <p:cNvSpPr txBox="1">
            <a:spLocks noChangeArrowheads="1"/>
          </p:cNvSpPr>
          <p:nvPr/>
        </p:nvSpPr>
        <p:spPr bwMode="auto">
          <a:xfrm>
            <a:off x="3962400" y="1143000"/>
            <a:ext cx="2362200" cy="400050"/>
          </a:xfrm>
          <a:prstGeom prst="rect">
            <a:avLst/>
          </a:prstGeom>
          <a:noFill/>
          <a:ln w="9525">
            <a:noFill/>
            <a:miter lim="800000"/>
            <a:headEnd/>
            <a:tailEnd/>
          </a:ln>
        </p:spPr>
        <p:txBody>
          <a:bodyPr>
            <a:spAutoFit/>
          </a:bodyPr>
          <a:lstStyle/>
          <a:p>
            <a:r>
              <a:rPr lang="en-US" sz="2000" b="1">
                <a:latin typeface="Tahoma" pitchFamily="-64" charset="0"/>
                <a:cs typeface="Tahoma" pitchFamily="-64" charset="0"/>
              </a:rPr>
              <a:t>Carrier Aviation</a:t>
            </a:r>
          </a:p>
        </p:txBody>
      </p:sp>
      <p:sp>
        <p:nvSpPr>
          <p:cNvPr id="36" name="Oval 35"/>
          <p:cNvSpPr/>
          <p:nvPr/>
        </p:nvSpPr>
        <p:spPr>
          <a:xfrm>
            <a:off x="5486400" y="25146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a:spLocks noChangeArrowheads="1"/>
          </p:cNvSpPr>
          <p:nvPr/>
        </p:nvSpPr>
        <p:spPr bwMode="auto">
          <a:xfrm>
            <a:off x="2667000" y="2438400"/>
            <a:ext cx="2895600" cy="400050"/>
          </a:xfrm>
          <a:prstGeom prst="rect">
            <a:avLst/>
          </a:prstGeom>
          <a:noFill/>
          <a:ln w="9525">
            <a:noFill/>
            <a:miter lim="800000"/>
            <a:headEnd/>
            <a:tailEnd/>
          </a:ln>
        </p:spPr>
        <p:txBody>
          <a:bodyPr>
            <a:spAutoFit/>
          </a:bodyPr>
          <a:lstStyle/>
          <a:p>
            <a:r>
              <a:rPr lang="en-US" sz="2000" b="1">
                <a:latin typeface="Tahoma" pitchFamily="-64" charset="0"/>
                <a:cs typeface="Tahoma" pitchFamily="-64" charset="0"/>
              </a:rPr>
              <a:t>Oil and Gas Industry</a:t>
            </a:r>
          </a:p>
        </p:txBody>
      </p:sp>
      <p:sp>
        <p:nvSpPr>
          <p:cNvPr id="38" name="Oval 37"/>
          <p:cNvSpPr/>
          <p:nvPr/>
        </p:nvSpPr>
        <p:spPr>
          <a:xfrm>
            <a:off x="6096000" y="3810000"/>
            <a:ext cx="3048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8"/>
          <p:cNvSpPr txBox="1">
            <a:spLocks noChangeArrowheads="1"/>
          </p:cNvSpPr>
          <p:nvPr/>
        </p:nvSpPr>
        <p:spPr bwMode="auto">
          <a:xfrm>
            <a:off x="4953000" y="3733800"/>
            <a:ext cx="1371600" cy="400050"/>
          </a:xfrm>
          <a:prstGeom prst="rect">
            <a:avLst/>
          </a:prstGeom>
          <a:noFill/>
          <a:ln w="9525">
            <a:noFill/>
            <a:miter lim="800000"/>
            <a:headEnd/>
            <a:tailEnd/>
          </a:ln>
        </p:spPr>
        <p:txBody>
          <a:bodyPr>
            <a:spAutoFit/>
          </a:bodyPr>
          <a:lstStyle/>
          <a:p>
            <a:r>
              <a:rPr lang="en-US" sz="2000" b="1">
                <a:latin typeface="Tahoma" pitchFamily="-64" charset="0"/>
                <a:cs typeface="Tahoma" pitchFamily="-64" charset="0"/>
              </a:rPr>
              <a:t>Medical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7"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0" y="152400"/>
            <a:ext cx="9296400" cy="615950"/>
          </a:xfrm>
          <a:prstGeom prst="rect">
            <a:avLst/>
          </a:prstGeom>
          <a:noFill/>
          <a:ln w="9525">
            <a:noFill/>
            <a:miter lim="800000"/>
            <a:headEnd/>
            <a:tailEnd/>
          </a:ln>
        </p:spPr>
        <p:txBody>
          <a:bodyPr>
            <a:spAutoFit/>
          </a:bodyPr>
          <a:lstStyle/>
          <a:p>
            <a:pPr algn="ctr"/>
            <a:r>
              <a:rPr lang="en-US" sz="3400" b="1">
                <a:solidFill>
                  <a:srgbClr val="FFFF00"/>
                </a:solidFill>
                <a:latin typeface="Tahoma" pitchFamily="-64" charset="0"/>
                <a:cs typeface="Tahoma" pitchFamily="-64" charset="0"/>
              </a:rPr>
              <a:t>Keys to Success in High Risk Operations</a:t>
            </a:r>
          </a:p>
        </p:txBody>
      </p:sp>
      <p:sp>
        <p:nvSpPr>
          <p:cNvPr id="3" name="TextBox 2"/>
          <p:cNvSpPr txBox="1">
            <a:spLocks noChangeArrowheads="1"/>
          </p:cNvSpPr>
          <p:nvPr/>
        </p:nvSpPr>
        <p:spPr bwMode="auto">
          <a:xfrm>
            <a:off x="152400" y="1447800"/>
            <a:ext cx="8686800" cy="1384300"/>
          </a:xfrm>
          <a:prstGeom prst="rect">
            <a:avLst/>
          </a:prstGeom>
          <a:noFill/>
          <a:ln w="9525">
            <a:noFill/>
            <a:miter lim="800000"/>
            <a:headEnd/>
            <a:tailEnd/>
          </a:ln>
        </p:spPr>
        <p:txBody>
          <a:bodyPr>
            <a:spAutoFit/>
          </a:bodyPr>
          <a:lstStyle/>
          <a:p>
            <a:pPr marL="514350" indent="-514350">
              <a:buFontTx/>
              <a:buAutoNum type="arabicPeriod"/>
            </a:pPr>
            <a:r>
              <a:rPr lang="en-US" sz="2800" b="1">
                <a:solidFill>
                  <a:srgbClr val="FFFF00"/>
                </a:solidFill>
                <a:latin typeface="Tahoma" pitchFamily="-64" charset="0"/>
                <a:cs typeface="Tahoma" pitchFamily="-64" charset="0"/>
              </a:rPr>
              <a:t>Well developed and current procedures:</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  Manuals</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  SOP’s  </a:t>
            </a:r>
          </a:p>
        </p:txBody>
      </p:sp>
      <p:sp>
        <p:nvSpPr>
          <p:cNvPr id="4" name="TextBox 3"/>
          <p:cNvSpPr txBox="1">
            <a:spLocks noChangeArrowheads="1"/>
          </p:cNvSpPr>
          <p:nvPr/>
        </p:nvSpPr>
        <p:spPr bwMode="auto">
          <a:xfrm>
            <a:off x="152400" y="3133725"/>
            <a:ext cx="8686800" cy="954088"/>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2.  Investigation of risk management failures </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to prevent them from happening again </a:t>
            </a:r>
          </a:p>
        </p:txBody>
      </p:sp>
      <p:sp>
        <p:nvSpPr>
          <p:cNvPr id="5" name="TextBox 4"/>
          <p:cNvSpPr txBox="1">
            <a:spLocks noChangeArrowheads="1"/>
          </p:cNvSpPr>
          <p:nvPr/>
        </p:nvSpPr>
        <p:spPr bwMode="auto">
          <a:xfrm>
            <a:off x="152400" y="4483100"/>
            <a:ext cx="8839200" cy="1816100"/>
          </a:xfrm>
          <a:prstGeom prst="rect">
            <a:avLst/>
          </a:prstGeom>
          <a:noFill/>
          <a:ln w="9525">
            <a:noFill/>
            <a:miter lim="800000"/>
            <a:headEnd/>
            <a:tailEnd/>
          </a:ln>
        </p:spPr>
        <p:txBody>
          <a:bodyPr>
            <a:spAutoFit/>
          </a:bodyPr>
          <a:lstStyle/>
          <a:p>
            <a:r>
              <a:rPr lang="en-US" sz="2800" b="1">
                <a:solidFill>
                  <a:srgbClr val="FFFF00"/>
                </a:solidFill>
                <a:latin typeface="Tahoma" pitchFamily="-64" charset="0"/>
                <a:cs typeface="Tahoma" pitchFamily="-64" charset="0"/>
              </a:rPr>
              <a:t>3.  Sharing risk reduction information</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  Investigation results</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  Normal operations opportunities to reduce</a:t>
            </a:r>
            <a:br>
              <a:rPr lang="en-US" sz="2800" b="1">
                <a:solidFill>
                  <a:srgbClr val="FFFF00"/>
                </a:solidFill>
                <a:latin typeface="Tahoma" pitchFamily="-64" charset="0"/>
                <a:cs typeface="Tahoma" pitchFamily="-64" charset="0"/>
              </a:rPr>
            </a:br>
            <a:r>
              <a:rPr lang="en-US" sz="2800" b="1">
                <a:solidFill>
                  <a:srgbClr val="FFFF00"/>
                </a:solidFill>
                <a:latin typeface="Tahoma" pitchFamily="-64" charset="0"/>
                <a:cs typeface="Tahoma" pitchFamily="-64" charset="0"/>
              </a:rPr>
              <a:t>         risk </a:t>
            </a:r>
          </a:p>
        </p:txBody>
      </p:sp>
      <p:sp>
        <p:nvSpPr>
          <p:cNvPr id="34822" name="Rectangle 7"/>
          <p:cNvSpPr>
            <a:spLocks noChangeArrowheads="1"/>
          </p:cNvSpPr>
          <p:nvPr/>
        </p:nvSpPr>
        <p:spPr bwMode="auto">
          <a:xfrm>
            <a:off x="0" y="9144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5"/>
          <p:cNvPicPr>
            <a:picLocks noChangeAspect="1" noChangeArrowheads="1"/>
          </p:cNvPicPr>
          <p:nvPr/>
        </p:nvPicPr>
        <p:blipFill>
          <a:blip r:embed="rId3" cstate="print"/>
          <a:srcRect/>
          <a:stretch>
            <a:fillRect/>
          </a:stretch>
        </p:blipFill>
        <p:spPr bwMode="auto">
          <a:xfrm>
            <a:off x="0" y="0"/>
            <a:ext cx="9906000" cy="686911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96913" y="-287338"/>
            <a:ext cx="7775575" cy="2192338"/>
          </a:xfrm>
        </p:spPr>
        <p:txBody>
          <a:bodyPr/>
          <a:lstStyle/>
          <a:p>
            <a:pPr defTabSz="990600" eaLnBrk="1" hangingPunct="1"/>
            <a:r>
              <a:rPr lang="en-US" b="1" smtClean="0">
                <a:solidFill>
                  <a:srgbClr val="FFFF00"/>
                </a:solidFill>
                <a:latin typeface="Tahoma" pitchFamily="-64" charset="0"/>
              </a:rPr>
              <a:t>Aviation Safety 2010</a:t>
            </a:r>
            <a:r>
              <a:rPr lang="en-US" b="1" u="sng" smtClean="0">
                <a:solidFill>
                  <a:srgbClr val="FFFF00"/>
                </a:solidFill>
                <a:latin typeface="Tahoma" pitchFamily="-64" charset="0"/>
              </a:rPr>
              <a:t>  </a:t>
            </a:r>
            <a:br>
              <a:rPr lang="en-US" b="1" u="sng" smtClean="0">
                <a:solidFill>
                  <a:srgbClr val="FFFF00"/>
                </a:solidFill>
                <a:latin typeface="Tahoma" pitchFamily="-64" charset="0"/>
              </a:rPr>
            </a:br>
            <a:endParaRPr lang="en-US" b="1" u="sng" smtClean="0">
              <a:latin typeface="Tahoma" pitchFamily="-64" charset="0"/>
            </a:endParaRPr>
          </a:p>
        </p:txBody>
      </p:sp>
      <p:sp>
        <p:nvSpPr>
          <p:cNvPr id="83971" name="Text Box 3"/>
          <p:cNvSpPr txBox="1">
            <a:spLocks noChangeArrowheads="1"/>
          </p:cNvSpPr>
          <p:nvPr/>
        </p:nvSpPr>
        <p:spPr bwMode="auto">
          <a:xfrm>
            <a:off x="219075" y="1066800"/>
            <a:ext cx="9305925" cy="954088"/>
          </a:xfrm>
          <a:prstGeom prst="rect">
            <a:avLst/>
          </a:prstGeom>
          <a:noFill/>
          <a:ln w="12700">
            <a:noFill/>
            <a:miter lim="800000"/>
            <a:headEnd type="none" w="sm" len="sm"/>
            <a:tailEnd type="none" w="sm" len="sm"/>
          </a:ln>
        </p:spPr>
        <p:txBody>
          <a:bodyPr>
            <a:spAutoFit/>
          </a:bodyPr>
          <a:lstStyle/>
          <a:p>
            <a:pPr eaLnBrk="0" hangingPunct="0">
              <a:buFont typeface="Marlett" pitchFamily="2" charset="2"/>
              <a:buChar char="i"/>
            </a:pPr>
            <a:r>
              <a:rPr lang="en-US" sz="2800" b="1">
                <a:solidFill>
                  <a:srgbClr val="FFFF00"/>
                </a:solidFill>
                <a:latin typeface="Tahoma" pitchFamily="-64" charset="0"/>
                <a:ea typeface="ＭＳ Ｐゴシック" pitchFamily="-64" charset="-128"/>
                <a:sym typeface="Marlett" pitchFamily="2" charset="2"/>
              </a:rPr>
              <a:t>Mediocre to below average year for commercial </a:t>
            </a:r>
            <a:br>
              <a:rPr lang="en-US" sz="2800" b="1">
                <a:solidFill>
                  <a:srgbClr val="FFFF00"/>
                </a:solidFill>
                <a:latin typeface="Tahoma" pitchFamily="-64" charset="0"/>
                <a:ea typeface="ＭＳ Ｐゴシック" pitchFamily="-64" charset="-128"/>
                <a:sym typeface="Marlett" pitchFamily="2" charset="2"/>
              </a:rPr>
            </a:br>
            <a:r>
              <a:rPr lang="en-US" sz="2800" b="1">
                <a:solidFill>
                  <a:srgbClr val="FFFF00"/>
                </a:solidFill>
                <a:latin typeface="Tahoma" pitchFamily="-64" charset="0"/>
                <a:ea typeface="ＭＳ Ｐゴシック" pitchFamily="-64" charset="-128"/>
                <a:sym typeface="Marlett" pitchFamily="2" charset="2"/>
              </a:rPr>
              <a:t>    jets  so far</a:t>
            </a:r>
          </a:p>
        </p:txBody>
      </p:sp>
      <p:sp>
        <p:nvSpPr>
          <p:cNvPr id="83974" name="Text Box 6"/>
          <p:cNvSpPr txBox="1">
            <a:spLocks noChangeArrowheads="1"/>
          </p:cNvSpPr>
          <p:nvPr/>
        </p:nvSpPr>
        <p:spPr bwMode="auto">
          <a:xfrm>
            <a:off x="185738" y="3124200"/>
            <a:ext cx="8729662" cy="1384300"/>
          </a:xfrm>
          <a:prstGeom prst="rect">
            <a:avLst/>
          </a:prstGeom>
          <a:noFill/>
          <a:ln w="12700">
            <a:noFill/>
            <a:miter lim="800000"/>
            <a:headEnd type="none" w="sm" len="sm"/>
            <a:tailEnd type="none" w="sm" len="sm"/>
          </a:ln>
        </p:spPr>
        <p:txBody>
          <a:bodyPr>
            <a:spAutoFit/>
          </a:bodyPr>
          <a:lstStyle/>
          <a:p>
            <a:pPr eaLnBrk="0" hangingPunct="0">
              <a:buFont typeface="Marlett" pitchFamily="2" charset="2"/>
              <a:buChar char="i"/>
            </a:pPr>
            <a:r>
              <a:rPr lang="en-US" sz="2800" b="1">
                <a:solidFill>
                  <a:srgbClr val="FFFF00"/>
                </a:solidFill>
                <a:latin typeface="Tahoma" pitchFamily="-64" charset="0"/>
                <a:ea typeface="ＭＳ Ｐゴシック" pitchFamily="-64" charset="-128"/>
                <a:sym typeface="Marlett" pitchFamily="2" charset="2"/>
              </a:rPr>
              <a:t>Commercial jet loss of control accidents and</a:t>
            </a:r>
            <a:br>
              <a:rPr lang="en-US" sz="2800" b="1">
                <a:solidFill>
                  <a:srgbClr val="FFFF00"/>
                </a:solidFill>
                <a:latin typeface="Tahoma" pitchFamily="-64" charset="0"/>
                <a:ea typeface="ＭＳ Ｐゴシック" pitchFamily="-64" charset="-128"/>
                <a:sym typeface="Marlett" pitchFamily="2" charset="2"/>
              </a:rPr>
            </a:br>
            <a:r>
              <a:rPr lang="en-US" sz="2800" b="1">
                <a:solidFill>
                  <a:srgbClr val="FFFF00"/>
                </a:solidFill>
                <a:latin typeface="Tahoma" pitchFamily="-64" charset="0"/>
                <a:ea typeface="ＭＳ Ｐゴシック" pitchFamily="-64" charset="-128"/>
                <a:sym typeface="Marlett" pitchFamily="2" charset="2"/>
              </a:rPr>
              <a:t>   commercial  turboprop CFIT’s dominate the</a:t>
            </a:r>
            <a:br>
              <a:rPr lang="en-US" sz="2800" b="1">
                <a:solidFill>
                  <a:srgbClr val="FFFF00"/>
                </a:solidFill>
                <a:latin typeface="Tahoma" pitchFamily="-64" charset="0"/>
                <a:ea typeface="ＭＳ Ｐゴシック" pitchFamily="-64" charset="-128"/>
                <a:sym typeface="Marlett" pitchFamily="2" charset="2"/>
              </a:rPr>
            </a:br>
            <a:r>
              <a:rPr lang="en-US" sz="2800" b="1">
                <a:solidFill>
                  <a:srgbClr val="FFFF00"/>
                </a:solidFill>
                <a:latin typeface="Tahoma" pitchFamily="-64" charset="0"/>
                <a:ea typeface="ＭＳ Ｐゴシック" pitchFamily="-64" charset="-128"/>
                <a:sym typeface="Marlett" pitchFamily="2" charset="2"/>
              </a:rPr>
              <a:t>   fatality numbers </a:t>
            </a:r>
            <a:endParaRPr lang="en-US" sz="2800" b="1">
              <a:solidFill>
                <a:srgbClr val="FFFF00"/>
              </a:solidFill>
              <a:latin typeface="Tahoma" pitchFamily="-64" charset="0"/>
              <a:ea typeface="ＭＳ Ｐゴシック" pitchFamily="-64" charset="-128"/>
            </a:endParaRPr>
          </a:p>
        </p:txBody>
      </p:sp>
      <p:sp>
        <p:nvSpPr>
          <p:cNvPr id="36869" name="Rectangle 7"/>
          <p:cNvSpPr>
            <a:spLocks noChangeArrowheads="1"/>
          </p:cNvSpPr>
          <p:nvPr/>
        </p:nvSpPr>
        <p:spPr bwMode="auto">
          <a:xfrm>
            <a:off x="0" y="9144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
        <p:nvSpPr>
          <p:cNvPr id="9" name="Text Box 6"/>
          <p:cNvSpPr txBox="1">
            <a:spLocks noChangeArrowheads="1"/>
          </p:cNvSpPr>
          <p:nvPr/>
        </p:nvSpPr>
        <p:spPr bwMode="auto">
          <a:xfrm>
            <a:off x="260350" y="4648200"/>
            <a:ext cx="8883650" cy="954088"/>
          </a:xfrm>
          <a:prstGeom prst="rect">
            <a:avLst/>
          </a:prstGeom>
          <a:noFill/>
          <a:ln w="12700">
            <a:noFill/>
            <a:miter lim="800000"/>
            <a:headEnd type="none" w="sm" len="sm"/>
            <a:tailEnd type="none" w="sm" len="sm"/>
          </a:ln>
        </p:spPr>
        <p:txBody>
          <a:bodyPr wrap="none">
            <a:spAutoFit/>
          </a:bodyPr>
          <a:lstStyle/>
          <a:p>
            <a:pPr eaLnBrk="0" hangingPunct="0">
              <a:buFont typeface="Marlett" pitchFamily="2" charset="2"/>
              <a:buChar char="i"/>
            </a:pPr>
            <a:r>
              <a:rPr lang="en-US" sz="2800" b="1">
                <a:solidFill>
                  <a:srgbClr val="FFFF00"/>
                </a:solidFill>
                <a:latin typeface="Tahoma" pitchFamily="-64" charset="0"/>
                <a:ea typeface="ＭＳ Ｐゴシック" pitchFamily="-64" charset="-128"/>
                <a:sym typeface="Marlett" pitchFamily="2" charset="2"/>
              </a:rPr>
              <a:t>Commercial jets have an outstanding accident</a:t>
            </a:r>
            <a:br>
              <a:rPr lang="en-US" sz="2800" b="1">
                <a:solidFill>
                  <a:srgbClr val="FFFF00"/>
                </a:solidFill>
                <a:latin typeface="Tahoma" pitchFamily="-64" charset="0"/>
                <a:ea typeface="ＭＳ Ｐゴシック" pitchFamily="-64" charset="-128"/>
                <a:sym typeface="Marlett" pitchFamily="2" charset="2"/>
              </a:rPr>
            </a:br>
            <a:r>
              <a:rPr lang="en-US" sz="2800" b="1">
                <a:solidFill>
                  <a:srgbClr val="FFFF00"/>
                </a:solidFill>
                <a:latin typeface="Tahoma" pitchFamily="-64" charset="0"/>
                <a:ea typeface="ＭＳ Ｐゴシック" pitchFamily="-64" charset="-128"/>
                <a:sym typeface="Marlett" pitchFamily="2" charset="2"/>
              </a:rPr>
              <a:t>    record--- but it has stopped improving</a:t>
            </a:r>
            <a:r>
              <a:rPr lang="en-US" sz="2800" b="1">
                <a:solidFill>
                  <a:srgbClr val="FFFF00"/>
                </a:solidFill>
                <a:latin typeface="Tahoma" pitchFamily="-64" charset="0"/>
                <a:ea typeface="ＭＳ Ｐゴシック" pitchFamily="-64" charset="-128"/>
              </a:rPr>
              <a:t> </a:t>
            </a:r>
          </a:p>
        </p:txBody>
      </p:sp>
      <p:sp>
        <p:nvSpPr>
          <p:cNvPr id="7" name="Text Box 3"/>
          <p:cNvSpPr txBox="1">
            <a:spLocks noChangeArrowheads="1"/>
          </p:cNvSpPr>
          <p:nvPr/>
        </p:nvSpPr>
        <p:spPr bwMode="auto">
          <a:xfrm>
            <a:off x="304800" y="2057400"/>
            <a:ext cx="9305925" cy="954088"/>
          </a:xfrm>
          <a:prstGeom prst="rect">
            <a:avLst/>
          </a:prstGeom>
          <a:noFill/>
          <a:ln w="12700">
            <a:noFill/>
            <a:miter lim="800000"/>
            <a:headEnd type="none" w="sm" len="sm"/>
            <a:tailEnd type="none" w="sm" len="sm"/>
          </a:ln>
        </p:spPr>
        <p:txBody>
          <a:bodyPr>
            <a:spAutoFit/>
          </a:bodyPr>
          <a:lstStyle/>
          <a:p>
            <a:pPr eaLnBrk="0" hangingPunct="0">
              <a:buFont typeface="Marlett" pitchFamily="2" charset="2"/>
              <a:buChar char="i"/>
            </a:pPr>
            <a:r>
              <a:rPr lang="en-US" sz="2800" b="1">
                <a:solidFill>
                  <a:srgbClr val="FFFF00"/>
                </a:solidFill>
                <a:latin typeface="Tahoma" pitchFamily="-64" charset="0"/>
                <a:ea typeface="ＭＳ Ｐゴシック" pitchFamily="-64" charset="-128"/>
                <a:sym typeface="Marlett" pitchFamily="2" charset="2"/>
              </a:rPr>
              <a:t>Good year (so far) for commercial turboprops</a:t>
            </a:r>
            <a:br>
              <a:rPr lang="en-US" sz="2800" b="1">
                <a:solidFill>
                  <a:srgbClr val="FFFF00"/>
                </a:solidFill>
                <a:latin typeface="Tahoma" pitchFamily="-64" charset="0"/>
                <a:ea typeface="ＭＳ Ｐゴシック" pitchFamily="-64" charset="-128"/>
                <a:sym typeface="Marlett" pitchFamily="2" charset="2"/>
              </a:rPr>
            </a:br>
            <a:r>
              <a:rPr lang="en-US" sz="2800" b="1">
                <a:solidFill>
                  <a:srgbClr val="FFFF00"/>
                </a:solidFill>
                <a:latin typeface="Tahoma" pitchFamily="-64" charset="0"/>
                <a:ea typeface="ＭＳ Ｐゴシック" pitchFamily="-64" charset="-128"/>
                <a:sym typeface="Marlett" pitchFamily="2" charset="2"/>
              </a:rPr>
              <a:t>    and business jets</a:t>
            </a:r>
          </a:p>
        </p:txBody>
      </p:sp>
      <p:sp>
        <p:nvSpPr>
          <p:cNvPr id="8" name="Text Box 6"/>
          <p:cNvSpPr txBox="1">
            <a:spLocks noChangeArrowheads="1"/>
          </p:cNvSpPr>
          <p:nvPr/>
        </p:nvSpPr>
        <p:spPr bwMode="auto">
          <a:xfrm>
            <a:off x="260350" y="5791200"/>
            <a:ext cx="9191625" cy="954088"/>
          </a:xfrm>
          <a:prstGeom prst="rect">
            <a:avLst/>
          </a:prstGeom>
          <a:noFill/>
          <a:ln w="12700">
            <a:noFill/>
            <a:miter lim="800000"/>
            <a:headEnd type="none" w="sm" len="sm"/>
            <a:tailEnd type="none" w="sm" len="sm"/>
          </a:ln>
        </p:spPr>
        <p:txBody>
          <a:bodyPr wrap="none">
            <a:spAutoFit/>
          </a:bodyPr>
          <a:lstStyle/>
          <a:p>
            <a:pPr eaLnBrk="0" hangingPunct="0">
              <a:buFont typeface="Marlett" pitchFamily="2" charset="2"/>
              <a:buChar char="i"/>
            </a:pPr>
            <a:r>
              <a:rPr lang="en-US" sz="2800" b="1">
                <a:solidFill>
                  <a:srgbClr val="FFFF00"/>
                </a:solidFill>
                <a:latin typeface="Tahoma" pitchFamily="-64" charset="0"/>
                <a:ea typeface="ＭＳ Ｐゴシック" pitchFamily="-64" charset="-128"/>
                <a:sym typeface="Marlett" pitchFamily="2" charset="2"/>
              </a:rPr>
              <a:t> Being successful in risk reduction is important, </a:t>
            </a:r>
          </a:p>
          <a:p>
            <a:pPr eaLnBrk="0" hangingPunct="0"/>
            <a:r>
              <a:rPr lang="en-US" sz="2800" b="1">
                <a:solidFill>
                  <a:srgbClr val="FFFF00"/>
                </a:solidFill>
                <a:latin typeface="Tahoma" pitchFamily="-64" charset="0"/>
                <a:ea typeface="ＭＳ Ｐゴシック" pitchFamily="-64" charset="-128"/>
                <a:sym typeface="Marlett" pitchFamily="2" charset="2"/>
              </a:rPr>
              <a:t>    particularly for a high reliability organization</a:t>
            </a:r>
            <a:r>
              <a:rPr lang="en-US" sz="2800" b="1">
                <a:solidFill>
                  <a:srgbClr val="FFFF00"/>
                </a:solidFill>
                <a:latin typeface="Tahoma" pitchFamily="-64" charset="0"/>
                <a:ea typeface="ＭＳ Ｐゴシック" pitchFamily="-6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0-#ppt_w/2"/>
                                          </p:val>
                                        </p:tav>
                                        <p:tav tm="100000">
                                          <p:val>
                                            <p:strVal val="#ppt_x"/>
                                          </p:val>
                                        </p:tav>
                                      </p:tavLst>
                                    </p:anim>
                                    <p:anim calcmode="lin" valueType="num">
                                      <p:cBhvr additive="base">
                                        <p:cTn id="8"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4"/>
                                        </p:tgtEl>
                                        <p:attrNameLst>
                                          <p:attrName>style.visibility</p:attrName>
                                        </p:attrNameLst>
                                      </p:cBhvr>
                                      <p:to>
                                        <p:strVal val="visible"/>
                                      </p:to>
                                    </p:set>
                                    <p:anim calcmode="lin" valueType="num">
                                      <p:cBhvr additive="base">
                                        <p:cTn id="19" dur="500" fill="hold"/>
                                        <p:tgtEl>
                                          <p:spTgt spid="83974"/>
                                        </p:tgtEl>
                                        <p:attrNameLst>
                                          <p:attrName>ppt_x</p:attrName>
                                        </p:attrNameLst>
                                      </p:cBhvr>
                                      <p:tavLst>
                                        <p:tav tm="0">
                                          <p:val>
                                            <p:strVal val="0-#ppt_w/2"/>
                                          </p:val>
                                        </p:tav>
                                        <p:tav tm="100000">
                                          <p:val>
                                            <p:strVal val="#ppt_x"/>
                                          </p:val>
                                        </p:tav>
                                      </p:tavLst>
                                    </p:anim>
                                    <p:anim calcmode="lin" valueType="num">
                                      <p:cBhvr additive="base">
                                        <p:cTn id="20"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P spid="83974" grpId="0" autoUpdateAnimBg="0"/>
      <p:bldP spid="9" grpId="0" autoUpdateAnimBg="0"/>
      <p:bldP spid="7" grpId="0" autoUpdateAnimBg="0"/>
      <p:bldP spid="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746125" y="6361113"/>
            <a:ext cx="184150" cy="366712"/>
          </a:xfrm>
          <a:prstGeom prst="rect">
            <a:avLst/>
          </a:prstGeom>
          <a:noFill/>
          <a:ln w="9525">
            <a:noFill/>
            <a:miter lim="800000"/>
            <a:headEnd/>
            <a:tailEnd/>
          </a:ln>
        </p:spPr>
        <p:txBody>
          <a:bodyPr wrap="none">
            <a:spAutoFit/>
          </a:bodyPr>
          <a:lstStyle/>
          <a:p>
            <a:endParaRPr lang="en-US"/>
          </a:p>
        </p:txBody>
      </p:sp>
      <p:pic>
        <p:nvPicPr>
          <p:cNvPr id="37891" name="Picture 53"/>
          <p:cNvPicPr>
            <a:picLocks noChangeAspect="1" noChangeArrowheads="1"/>
          </p:cNvPicPr>
          <p:nvPr>
            <p:ph/>
          </p:nvPr>
        </p:nvPicPr>
        <p:blipFill>
          <a:blip r:embed="rId3" cstate="print"/>
          <a:srcRect/>
          <a:stretch>
            <a:fillRect/>
          </a:stretch>
        </p:blipFill>
        <p:spPr>
          <a:xfrm>
            <a:off x="0" y="0"/>
            <a:ext cx="9144000" cy="6858000"/>
          </a:xfrm>
          <a:ln>
            <a:solidFill>
              <a:srgbClr val="000000"/>
            </a:solidFill>
          </a:ln>
        </p:spPr>
      </p:pic>
      <p:sp>
        <p:nvSpPr>
          <p:cNvPr id="37892" name="Text Box 56"/>
          <p:cNvSpPr txBox="1">
            <a:spLocks noChangeArrowheads="1"/>
          </p:cNvSpPr>
          <p:nvPr/>
        </p:nvSpPr>
        <p:spPr bwMode="auto">
          <a:xfrm>
            <a:off x="0" y="0"/>
            <a:ext cx="259080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latin typeface="Tahoma" pitchFamily="-64" charset="0"/>
              </a:rPr>
              <a:t>FSF Goal:</a:t>
            </a:r>
          </a:p>
        </p:txBody>
      </p:sp>
      <p:sp>
        <p:nvSpPr>
          <p:cNvPr id="37893" name="Text Box 59"/>
          <p:cNvSpPr txBox="1">
            <a:spLocks noChangeArrowheads="1"/>
          </p:cNvSpPr>
          <p:nvPr/>
        </p:nvSpPr>
        <p:spPr bwMode="auto">
          <a:xfrm>
            <a:off x="0" y="609600"/>
            <a:ext cx="9296400" cy="1250950"/>
          </a:xfrm>
          <a:prstGeom prst="rect">
            <a:avLst/>
          </a:prstGeom>
          <a:noFill/>
          <a:ln w="9525">
            <a:noFill/>
            <a:miter lim="800000"/>
            <a:headEnd/>
            <a:tailEnd/>
          </a:ln>
        </p:spPr>
        <p:txBody>
          <a:bodyPr>
            <a:spAutoFit/>
          </a:bodyPr>
          <a:lstStyle/>
          <a:p>
            <a:pPr>
              <a:spcBef>
                <a:spcPct val="50000"/>
              </a:spcBef>
            </a:pPr>
            <a:r>
              <a:rPr lang="en-US" sz="3800" b="1">
                <a:solidFill>
                  <a:srgbClr val="FFFF00"/>
                </a:solidFill>
                <a:latin typeface="Tahoma" pitchFamily="-64" charset="0"/>
              </a:rPr>
              <a:t>Make Aviation Safer by reducing the Risk of an Accident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762000" y="762000"/>
            <a:ext cx="6934200" cy="3108325"/>
          </a:xfrm>
          <a:prstGeom prst="rect">
            <a:avLst/>
          </a:prstGeom>
          <a:noFill/>
          <a:ln w="9525">
            <a:solidFill>
              <a:srgbClr val="FFFF00"/>
            </a:solidFill>
            <a:miter lim="800000"/>
            <a:headEnd/>
            <a:tailEnd/>
          </a:ln>
        </p:spPr>
        <p:txBody>
          <a:bodyPr>
            <a:spAutoFit/>
          </a:bodyPr>
          <a:lstStyle/>
          <a:p>
            <a:r>
              <a:rPr lang="en-US" sz="3600" b="1" u="sng">
                <a:solidFill>
                  <a:srgbClr val="FFFF00"/>
                </a:solidFill>
                <a:latin typeface="Tahoma" pitchFamily="-64" charset="0"/>
                <a:cs typeface="Tahoma" pitchFamily="-64" charset="0"/>
              </a:rPr>
              <a:t>2010 Departures</a:t>
            </a:r>
          </a:p>
          <a:p>
            <a:endParaRPr lang="en-US" sz="2000" b="1">
              <a:solidFill>
                <a:srgbClr val="FFFF00"/>
              </a:solidFill>
              <a:latin typeface="Tahoma" pitchFamily="-64" charset="0"/>
              <a:cs typeface="Tahoma" pitchFamily="-64" charset="0"/>
            </a:endParaRPr>
          </a:p>
          <a:p>
            <a:r>
              <a:rPr lang="en-US" sz="2000" b="1">
                <a:solidFill>
                  <a:srgbClr val="FFFF00"/>
                </a:solidFill>
                <a:latin typeface="Tahoma" pitchFamily="-64" charset="0"/>
                <a:cs typeface="Tahoma" pitchFamily="-64" charset="0"/>
              </a:rPr>
              <a:t>1 July       13.75        </a:t>
            </a:r>
          </a:p>
          <a:p>
            <a:r>
              <a:rPr lang="en-US" sz="2000" b="1">
                <a:solidFill>
                  <a:srgbClr val="FFFF00"/>
                </a:solidFill>
                <a:latin typeface="Tahoma" pitchFamily="-64" charset="0"/>
                <a:cs typeface="Tahoma" pitchFamily="-64" charset="0"/>
              </a:rPr>
              <a:t>1 Aug       16.04     </a:t>
            </a:r>
          </a:p>
          <a:p>
            <a:r>
              <a:rPr lang="en-US" sz="2000" b="1">
                <a:solidFill>
                  <a:srgbClr val="FFFF00"/>
                </a:solidFill>
                <a:latin typeface="Tahoma" pitchFamily="-64" charset="0"/>
                <a:cs typeface="Tahoma" pitchFamily="-64" charset="0"/>
              </a:rPr>
              <a:t>1 Sept      18.33 </a:t>
            </a:r>
          </a:p>
          <a:p>
            <a:r>
              <a:rPr lang="en-US" sz="2000" b="1">
                <a:solidFill>
                  <a:srgbClr val="FFFF00"/>
                </a:solidFill>
                <a:latin typeface="Tahoma" pitchFamily="-64" charset="0"/>
                <a:cs typeface="Tahoma" pitchFamily="-64" charset="0"/>
              </a:rPr>
              <a:t>1 Oct        20.63</a:t>
            </a:r>
          </a:p>
          <a:p>
            <a:r>
              <a:rPr lang="en-US" sz="2000" b="1">
                <a:solidFill>
                  <a:srgbClr val="FFFF00"/>
                </a:solidFill>
                <a:latin typeface="Tahoma" pitchFamily="-64" charset="0"/>
                <a:cs typeface="Tahoma" pitchFamily="-64" charset="0"/>
              </a:rPr>
              <a:t>1 Nov       22.92 </a:t>
            </a:r>
          </a:p>
          <a:p>
            <a:r>
              <a:rPr lang="en-US" sz="2000" b="1">
                <a:solidFill>
                  <a:srgbClr val="FFFF00"/>
                </a:solidFill>
                <a:latin typeface="Tahoma" pitchFamily="-64" charset="0"/>
                <a:cs typeface="Tahoma" pitchFamily="-64" charset="0"/>
              </a:rPr>
              <a:t>1 Dec       25.21</a:t>
            </a:r>
          </a:p>
          <a:p>
            <a:r>
              <a:rPr lang="en-US" sz="2000" b="1">
                <a:solidFill>
                  <a:srgbClr val="FFFF00"/>
                </a:solidFill>
                <a:latin typeface="Tahoma" pitchFamily="-64" charset="0"/>
                <a:cs typeface="Tahoma" pitchFamily="-64" charset="0"/>
              </a:rPr>
              <a:t>31 Dec     27.50 </a:t>
            </a:r>
          </a:p>
        </p:txBody>
      </p:sp>
      <p:sp>
        <p:nvSpPr>
          <p:cNvPr id="38915" name="TextBox 2"/>
          <p:cNvSpPr txBox="1">
            <a:spLocks noChangeArrowheads="1"/>
          </p:cNvSpPr>
          <p:nvPr/>
        </p:nvSpPr>
        <p:spPr bwMode="auto">
          <a:xfrm>
            <a:off x="762000" y="4191000"/>
            <a:ext cx="8153400" cy="1846263"/>
          </a:xfrm>
          <a:prstGeom prst="rect">
            <a:avLst/>
          </a:prstGeom>
          <a:noFill/>
          <a:ln w="9525">
            <a:solidFill>
              <a:srgbClr val="FFFF00"/>
            </a:solidFill>
            <a:miter lim="800000"/>
            <a:headEnd/>
            <a:tailEnd/>
          </a:ln>
        </p:spPr>
        <p:txBody>
          <a:bodyPr>
            <a:spAutoFit/>
          </a:bodyPr>
          <a:lstStyle/>
          <a:p>
            <a:r>
              <a:rPr lang="en-US" sz="2400" b="1">
                <a:solidFill>
                  <a:srgbClr val="FFFF00"/>
                </a:solidFill>
                <a:latin typeface="Tahoma" pitchFamily="-64" charset="0"/>
                <a:cs typeface="Tahoma" pitchFamily="-64" charset="0"/>
              </a:rPr>
              <a:t>                                 </a:t>
            </a:r>
            <a:r>
              <a:rPr lang="en-US" sz="2400" b="1" u="sng">
                <a:solidFill>
                  <a:srgbClr val="FFFF00"/>
                </a:solidFill>
                <a:latin typeface="Tahoma" pitchFamily="-64" charset="0"/>
                <a:cs typeface="Tahoma" pitchFamily="-64" charset="0"/>
              </a:rPr>
              <a:t>Major Accident</a:t>
            </a:r>
          </a:p>
          <a:p>
            <a:r>
              <a:rPr lang="en-US" sz="2400" b="1">
                <a:solidFill>
                  <a:srgbClr val="FFFF00"/>
                </a:solidFill>
                <a:latin typeface="Tahoma" pitchFamily="-64" charset="0"/>
                <a:cs typeface="Tahoma" pitchFamily="-64" charset="0"/>
              </a:rPr>
              <a:t>1.  Aircraft Destroyed, </a:t>
            </a:r>
            <a:r>
              <a:rPr lang="en-US" sz="2400" b="1" i="1" u="sng">
                <a:solidFill>
                  <a:srgbClr val="FFFF00"/>
                </a:solidFill>
                <a:latin typeface="Tahoma" pitchFamily="-64" charset="0"/>
                <a:cs typeface="Tahoma" pitchFamily="-64" charset="0"/>
              </a:rPr>
              <a:t>or</a:t>
            </a:r>
          </a:p>
          <a:p>
            <a:r>
              <a:rPr lang="en-US" sz="2400" b="1">
                <a:solidFill>
                  <a:srgbClr val="FFFF00"/>
                </a:solidFill>
                <a:latin typeface="Tahoma" pitchFamily="-64" charset="0"/>
                <a:cs typeface="Tahoma" pitchFamily="-64" charset="0"/>
              </a:rPr>
              <a:t>2.  Multiple Fatalities to Occupants, </a:t>
            </a:r>
            <a:r>
              <a:rPr lang="en-US" sz="2400" b="1" i="1" u="sng">
                <a:solidFill>
                  <a:srgbClr val="FFFF00"/>
                </a:solidFill>
                <a:latin typeface="Tahoma" pitchFamily="-64" charset="0"/>
                <a:cs typeface="Tahoma" pitchFamily="-64" charset="0"/>
              </a:rPr>
              <a:t>or</a:t>
            </a:r>
          </a:p>
          <a:p>
            <a:r>
              <a:rPr lang="en-US" sz="2400" b="1">
                <a:solidFill>
                  <a:srgbClr val="FFFF00"/>
                </a:solidFill>
                <a:latin typeface="Tahoma" pitchFamily="-64" charset="0"/>
                <a:cs typeface="Tahoma" pitchFamily="-64" charset="0"/>
              </a:rPr>
              <a:t>3.  One Fatality and Aircraft  Substantially Damaged</a:t>
            </a:r>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9213"/>
            <a:ext cx="9144000" cy="1520826"/>
          </a:xfrm>
          <a:prstGeom prst="rect">
            <a:avLst/>
          </a:prstGeom>
          <a:noFill/>
          <a:ln w="9525">
            <a:noFill/>
            <a:miter lim="800000"/>
            <a:headEnd/>
            <a:tailEnd/>
          </a:ln>
        </p:spPr>
        <p:txBody>
          <a:bodyPr lIns="92075" tIns="46038" rIns="92075" bIns="46038">
            <a:spAutoFit/>
          </a:bodyPr>
          <a:lstStyle/>
          <a:p>
            <a:pPr algn="ctr" eaLnBrk="0" hangingPunct="0">
              <a:lnSpc>
                <a:spcPct val="80000"/>
              </a:lnSpc>
            </a:pPr>
            <a:r>
              <a:rPr lang="en-US" sz="3200" b="1">
                <a:solidFill>
                  <a:srgbClr val="FFFF00"/>
                </a:solidFill>
                <a:latin typeface="Tahoma" pitchFamily="-64" charset="0"/>
                <a:ea typeface="ＭＳ Ｐゴシック" pitchFamily="-64" charset="-128"/>
              </a:rPr>
              <a:t>Major Accidents </a:t>
            </a:r>
          </a:p>
          <a:p>
            <a:pPr algn="ctr" eaLnBrk="0" hangingPunct="0">
              <a:lnSpc>
                <a:spcPct val="80000"/>
              </a:lnSpc>
            </a:pPr>
            <a:r>
              <a:rPr lang="en-US" sz="2400" b="1">
                <a:solidFill>
                  <a:srgbClr val="FFFF00"/>
                </a:solidFill>
                <a:latin typeface="Tahoma" pitchFamily="-64" charset="0"/>
                <a:ea typeface="ＭＳ Ｐゴシック" pitchFamily="-64" charset="-128"/>
              </a:rPr>
              <a:t> </a:t>
            </a:r>
            <a:r>
              <a:rPr lang="en-US" sz="2800" b="1">
                <a:solidFill>
                  <a:srgbClr val="FFFF00"/>
                </a:solidFill>
                <a:latin typeface="Tahoma" pitchFamily="-64" charset="0"/>
                <a:ea typeface="ＭＳ Ｐゴシック" pitchFamily="-64" charset="-128"/>
              </a:rPr>
              <a:t>Commercial Jets  </a:t>
            </a:r>
          </a:p>
          <a:p>
            <a:pPr algn="ctr" eaLnBrk="0" hangingPunct="0">
              <a:lnSpc>
                <a:spcPct val="80000"/>
              </a:lnSpc>
            </a:pPr>
            <a:r>
              <a:rPr lang="en-US" sz="2800" b="1">
                <a:solidFill>
                  <a:srgbClr val="FFFF00"/>
                </a:solidFill>
                <a:latin typeface="Tahoma" pitchFamily="-64" charset="0"/>
                <a:ea typeface="ＭＳ Ｐゴシック" pitchFamily="-64" charset="-128"/>
              </a:rPr>
              <a:t>         1  January  2010  to 1 November 2010 </a:t>
            </a:r>
          </a:p>
          <a:p>
            <a:pPr algn="ctr" eaLnBrk="0" hangingPunct="0">
              <a:lnSpc>
                <a:spcPct val="80000"/>
              </a:lnSpc>
            </a:pPr>
            <a:r>
              <a:rPr lang="en-US" sz="2800" b="1">
                <a:solidFill>
                  <a:srgbClr val="FFFF00"/>
                </a:solidFill>
                <a:latin typeface="Tahoma" pitchFamily="-64" charset="0"/>
                <a:ea typeface="ＭＳ Ｐゴシック" pitchFamily="-64" charset="-128"/>
              </a:rPr>
              <a:t> </a:t>
            </a:r>
            <a:r>
              <a:rPr lang="en-US" sz="2200" b="1">
                <a:solidFill>
                  <a:srgbClr val="FFFF00"/>
                </a:solidFill>
                <a:latin typeface="Tahoma" pitchFamily="-64" charset="0"/>
                <a:ea typeface="ＭＳ Ｐゴシック" pitchFamily="-64" charset="-128"/>
              </a:rPr>
              <a:t>	       </a:t>
            </a:r>
          </a:p>
        </p:txBody>
      </p:sp>
      <p:graphicFrame>
        <p:nvGraphicFramePr>
          <p:cNvPr id="20607" name="Group 127"/>
          <p:cNvGraphicFramePr>
            <a:graphicFrameLocks noGrp="1"/>
          </p:cNvGraphicFramePr>
          <p:nvPr/>
        </p:nvGraphicFramePr>
        <p:xfrm>
          <a:off x="-39688" y="1143000"/>
          <a:ext cx="9183688" cy="5578475"/>
        </p:xfrm>
        <a:graphic>
          <a:graphicData uri="http://schemas.openxmlformats.org/drawingml/2006/table">
            <a:tbl>
              <a:tblPr/>
              <a:tblGrid>
                <a:gridCol w="1335088"/>
                <a:gridCol w="2209800"/>
                <a:gridCol w="1146175"/>
                <a:gridCol w="2471737"/>
                <a:gridCol w="1219200"/>
                <a:gridCol w="801688"/>
              </a:tblGrid>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Date</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tx1"/>
                          </a:solidFill>
                          <a:effectLst/>
                          <a:latin typeface="Arial" charset="0"/>
                          <a:cs typeface="Arial" charset="0"/>
                        </a:rPr>
                        <a:t>Operator</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Aircraft</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err="1" smtClean="0">
                          <a:ln>
                            <a:noFill/>
                          </a:ln>
                          <a:solidFill>
                            <a:schemeClr val="tx1"/>
                          </a:solidFill>
                          <a:effectLst/>
                          <a:latin typeface="Arial" charset="0"/>
                          <a:cs typeface="Arial" charset="0"/>
                        </a:rPr>
                        <a:t>Location</a:t>
                      </a:r>
                      <a:endParaRPr kumimoji="0" lang="es-E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Phase</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Fatal</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90513">
                <a:tc>
                  <a:txBody>
                    <a:bodyPr/>
                    <a:lstStyle/>
                    <a:p>
                      <a:pPr marL="342900" marR="0" lvl="0" indent="-342900" algn="l" defTabSz="914400" rtl="0" eaLnBrk="1" fontAlgn="ctr" latinLnBrk="0" hangingPunct="1">
                        <a:lnSpc>
                          <a:spcPct val="100000"/>
                        </a:lnSpc>
                        <a:spcBef>
                          <a:spcPct val="0"/>
                        </a:spcBef>
                        <a:spcAft>
                          <a:spcPct val="0"/>
                        </a:spcAft>
                        <a:buClrTx/>
                        <a:buSzTx/>
                        <a:buFontTx/>
                        <a:buAutoNum type="arabicPlain" startAt="2"/>
                        <a:tabLst/>
                      </a:pPr>
                      <a:r>
                        <a:rPr kumimoji="0" lang="es-ES" sz="1400" b="1" i="0" u="none" strike="noStrike" cap="none" normalizeH="0" baseline="0" dirty="0" err="1" smtClean="0">
                          <a:ln>
                            <a:noFill/>
                          </a:ln>
                          <a:solidFill>
                            <a:srgbClr val="0000FF"/>
                          </a:solidFill>
                          <a:effectLst/>
                          <a:latin typeface="Tahoma" pitchFamily="34" charset="0"/>
                        </a:rPr>
                        <a:t>January</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CAA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B-727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Kinshasa,  DRC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Landing</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34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24 </a:t>
                      </a:r>
                      <a:r>
                        <a:rPr kumimoji="0" lang="es-ES" sz="1400" b="1" i="0" u="none" strike="noStrike" cap="none" normalizeH="0" baseline="0" dirty="0" err="1" smtClean="0">
                          <a:ln>
                            <a:noFill/>
                          </a:ln>
                          <a:solidFill>
                            <a:schemeClr val="tx1"/>
                          </a:solidFill>
                          <a:effectLst/>
                          <a:latin typeface="Tahoma" pitchFamily="34" charset="0"/>
                        </a:rPr>
                        <a:t>January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Taban</a:t>
                      </a:r>
                      <a:r>
                        <a:rPr kumimoji="0" lang="es-ES" sz="1400" b="1" i="0" u="none" strike="noStrike" cap="none" normalizeH="0" baseline="0" dirty="0" smtClean="0">
                          <a:ln>
                            <a:noFill/>
                          </a:ln>
                          <a:solidFill>
                            <a:schemeClr val="tx1"/>
                          </a:solidFill>
                          <a:effectLst/>
                          <a:latin typeface="Tahoma" pitchFamily="34" charset="0"/>
                        </a:rPr>
                        <a:t>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TU-154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Mashhad</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Iran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34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25 </a:t>
                      </a:r>
                      <a:r>
                        <a:rPr kumimoji="0" lang="es-ES" sz="1400" b="1" i="0" u="none" strike="noStrike" cap="none" normalizeH="0" baseline="0" dirty="0" err="1" smtClean="0">
                          <a:ln>
                            <a:noFill/>
                          </a:ln>
                          <a:solidFill>
                            <a:srgbClr val="FF0000"/>
                          </a:solidFill>
                          <a:effectLst/>
                          <a:latin typeface="Tahoma" pitchFamily="34" charset="0"/>
                        </a:rPr>
                        <a:t>January</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Ethiopian</a:t>
                      </a:r>
                      <a:r>
                        <a:rPr kumimoji="0" lang="es-ES" sz="1400" b="1" i="0" u="none" strike="noStrike" cap="none" normalizeH="0" baseline="0" dirty="0" smtClean="0">
                          <a:ln>
                            <a:noFill/>
                          </a:ln>
                          <a:solidFill>
                            <a:srgbClr val="FF0000"/>
                          </a:solidFill>
                          <a:effectLst/>
                          <a:latin typeface="Tahoma" pitchFamily="34" charset="0"/>
                        </a:rPr>
                        <a:t> </a:t>
                      </a:r>
                      <a:r>
                        <a:rPr kumimoji="0" lang="es-ES" sz="1400" b="1" i="0" u="none" strike="noStrike" cap="none" normalizeH="0" baseline="0" dirty="0" err="1" smtClean="0">
                          <a:ln>
                            <a:noFill/>
                          </a:ln>
                          <a:solidFill>
                            <a:srgbClr val="FF0000"/>
                          </a:solidFill>
                          <a:effectLst/>
                          <a:latin typeface="Tahoma" pitchFamily="34" charset="0"/>
                        </a:rPr>
                        <a:t>Airlines</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Beirut, Lebanon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Climb</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22 </a:t>
                      </a:r>
                      <a:r>
                        <a:rPr kumimoji="0" lang="es-ES" sz="1400" b="1" i="0" u="none" strike="noStrike" cap="none" normalizeH="0" baseline="0" dirty="0" err="1" smtClean="0">
                          <a:ln>
                            <a:noFill/>
                          </a:ln>
                          <a:solidFill>
                            <a:schemeClr val="tx1"/>
                          </a:solidFill>
                          <a:effectLst/>
                          <a:latin typeface="Tahoma" pitchFamily="34" charset="0"/>
                        </a:rPr>
                        <a:t>March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Avistar-TU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TU-204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Moscow</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Russia</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13 </a:t>
                      </a:r>
                      <a:r>
                        <a:rPr kumimoji="0" lang="es-ES" sz="1400" b="1" i="0" u="none" strike="noStrike" cap="none" normalizeH="0" baseline="0" dirty="0" err="1" smtClean="0">
                          <a:ln>
                            <a:noFill/>
                          </a:ln>
                          <a:solidFill>
                            <a:srgbClr val="0000FF"/>
                          </a:solidFill>
                          <a:effectLst/>
                          <a:latin typeface="Tahoma" pitchFamily="34" charset="0"/>
                        </a:rPr>
                        <a:t>April</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Merpati</a:t>
                      </a:r>
                      <a:r>
                        <a:rPr kumimoji="0" lang="es-ES" sz="1400" b="1" i="0" u="none" strike="noStrike" cap="none" normalizeH="0" baseline="0" dirty="0" smtClean="0">
                          <a:ln>
                            <a:noFill/>
                          </a:ln>
                          <a:solidFill>
                            <a:srgbClr val="0000FF"/>
                          </a:solidFill>
                          <a:effectLst/>
                          <a:latin typeface="Tahoma" pitchFamily="34" charset="0"/>
                        </a:rPr>
                        <a:t> </a:t>
                      </a:r>
                      <a:r>
                        <a:rPr kumimoji="0" lang="es-ES" sz="1400" b="1" i="0" u="none" strike="noStrike" cap="none" normalizeH="0" baseline="0" dirty="0" err="1" smtClean="0">
                          <a:ln>
                            <a:noFill/>
                          </a:ln>
                          <a:solidFill>
                            <a:srgbClr val="0000FF"/>
                          </a:solidFill>
                          <a:effectLst/>
                          <a:latin typeface="Tahoma" pitchFamily="34" charset="0"/>
                        </a:rPr>
                        <a:t>Airlines</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Rendani</a:t>
                      </a:r>
                      <a:r>
                        <a:rPr kumimoji="0" lang="es-ES" sz="1400" b="1" i="0" u="none" strike="noStrike" cap="none" normalizeH="0" baseline="0" dirty="0" smtClean="0">
                          <a:ln>
                            <a:noFill/>
                          </a:ln>
                          <a:solidFill>
                            <a:srgbClr val="0000FF"/>
                          </a:solidFill>
                          <a:effectLst/>
                          <a:latin typeface="Tahoma" pitchFamily="34" charset="0"/>
                        </a:rPr>
                        <a:t>, Indonesia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Landing</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13 </a:t>
                      </a:r>
                      <a:r>
                        <a:rPr kumimoji="0" lang="es-ES" sz="1400" b="1" i="0" u="none" strike="noStrike" cap="none" normalizeH="0" baseline="0" dirty="0" err="1" smtClean="0">
                          <a:ln>
                            <a:noFill/>
                          </a:ln>
                          <a:solidFill>
                            <a:schemeClr val="tx1"/>
                          </a:solidFill>
                          <a:effectLst/>
                          <a:latin typeface="Tahoma" pitchFamily="34" charset="0"/>
                        </a:rPr>
                        <a:t>April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Aerounion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Monterrey, </a:t>
                      </a:r>
                      <a:r>
                        <a:rPr kumimoji="0" lang="es-ES" sz="1400" b="1" i="0" u="none" strike="noStrike" cap="none" normalizeH="0" baseline="0" dirty="0" err="1" smtClean="0">
                          <a:ln>
                            <a:noFill/>
                          </a:ln>
                          <a:solidFill>
                            <a:schemeClr val="tx1"/>
                          </a:solidFill>
                          <a:effectLst/>
                          <a:latin typeface="Tahoma" pitchFamily="34" charset="0"/>
                        </a:rPr>
                        <a:t>Mexico</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5 </a:t>
                      </a:r>
                      <a:r>
                        <a:rPr kumimoji="0" lang="es-ES" sz="1400" b="1" i="0" u="none" strike="noStrike" cap="none" normalizeH="0" baseline="0" dirty="0" err="1" smtClean="0">
                          <a:ln>
                            <a:noFill/>
                          </a:ln>
                          <a:solidFill>
                            <a:srgbClr val="0000FF"/>
                          </a:solidFill>
                          <a:effectLst/>
                          <a:latin typeface="Tahoma" pitchFamily="34" charset="0"/>
                        </a:rPr>
                        <a:t>May</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Satena</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EMB-145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Mitu</a:t>
                      </a:r>
                      <a:r>
                        <a:rPr kumimoji="0" lang="es-ES" sz="1400" b="1" i="0" u="none" strike="noStrike" cap="none" normalizeH="0" baseline="0" dirty="0" smtClean="0">
                          <a:ln>
                            <a:noFill/>
                          </a:ln>
                          <a:solidFill>
                            <a:srgbClr val="0000FF"/>
                          </a:solidFill>
                          <a:effectLst/>
                          <a:latin typeface="Tahoma" pitchFamily="34" charset="0"/>
                        </a:rPr>
                        <a:t>, Colombia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Landing</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12 </a:t>
                      </a:r>
                      <a:r>
                        <a:rPr kumimoji="0" lang="es-ES" sz="1400" b="1" i="0" u="none" strike="noStrike" cap="none" normalizeH="0" baseline="0" dirty="0" err="1" smtClean="0">
                          <a:ln>
                            <a:noFill/>
                          </a:ln>
                          <a:solidFill>
                            <a:srgbClr val="FF0000"/>
                          </a:solidFill>
                          <a:effectLst/>
                          <a:latin typeface="Tahoma" pitchFamily="34" charset="0"/>
                        </a:rPr>
                        <a:t>May</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kern="1200" dirty="0" err="1" smtClean="0">
                          <a:solidFill>
                            <a:srgbClr val="FF0000"/>
                          </a:solidFill>
                          <a:latin typeface="Tahoma" pitchFamily="34" charset="0"/>
                          <a:ea typeface="+mn-ea"/>
                          <a:cs typeface="Tahoma" pitchFamily="34" charset="0"/>
                        </a:rPr>
                        <a:t>Afriqiyah</a:t>
                      </a:r>
                      <a:r>
                        <a:rPr lang="en-US" sz="1400" b="1" kern="1200" dirty="0" smtClean="0">
                          <a:solidFill>
                            <a:srgbClr val="FF0000"/>
                          </a:solidFill>
                          <a:latin typeface="Tahoma" pitchFamily="34" charset="0"/>
                          <a:ea typeface="+mn-ea"/>
                          <a:cs typeface="Tahoma" pitchFamily="34" charset="0"/>
                        </a:rPr>
                        <a:t> Airways</a:t>
                      </a:r>
                      <a:endParaRPr kumimoji="0" lang="es-ES" sz="1400" b="1" i="0" u="none" strike="noStrike" cap="none" normalizeH="0" baseline="0" dirty="0" smtClean="0">
                        <a:ln>
                          <a:noFill/>
                        </a:ln>
                        <a:solidFill>
                          <a:srgbClr val="FF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A-330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Tahoma" pitchFamily="34" charset="0"/>
                        </a:rPr>
                        <a:t>Tripoli</a:t>
                      </a:r>
                      <a:r>
                        <a:rPr kumimoji="0" lang="es-ES" sz="1400" b="1" i="0" u="none" strike="noStrike" cap="none" normalizeH="0" baseline="0" dirty="0" smtClean="0">
                          <a:ln>
                            <a:noFill/>
                          </a:ln>
                          <a:solidFill>
                            <a:srgbClr val="FF0000"/>
                          </a:solidFill>
                          <a:effectLst/>
                          <a:latin typeface="Tahoma" pitchFamily="34" charset="0"/>
                        </a:rPr>
                        <a:t>, </a:t>
                      </a:r>
                      <a:r>
                        <a:rPr kumimoji="0" lang="es-ES" sz="1400" b="1" i="0" u="none" strike="noStrike" cap="none" normalizeH="0" baseline="0" dirty="0" err="1" smtClean="0">
                          <a:ln>
                            <a:noFill/>
                          </a:ln>
                          <a:solidFill>
                            <a:srgbClr val="FF0000"/>
                          </a:solidFill>
                          <a:effectLst/>
                          <a:latin typeface="Tahoma" pitchFamily="34" charset="0"/>
                        </a:rPr>
                        <a:t>Libya</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Tahoma" pitchFamily="34" charset="0"/>
                        </a:rPr>
                        <a:t>Approach</a:t>
                      </a:r>
                      <a:endParaRPr kumimoji="0" lang="es-ES" sz="1400" b="1" i="0" u="none" strike="noStrike" cap="none" normalizeH="0" baseline="0" dirty="0" smtClean="0">
                        <a:ln>
                          <a:noFill/>
                        </a:ln>
                        <a:solidFill>
                          <a:srgbClr val="FF00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ahoma" pitchFamily="34" charset="0"/>
                        </a:rPr>
                        <a:t>103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22 </a:t>
                      </a:r>
                      <a:r>
                        <a:rPr kumimoji="0" lang="es-ES" sz="1400" b="1" i="0" u="none" strike="noStrike" cap="none" normalizeH="0" baseline="0" dirty="0" err="1" smtClean="0">
                          <a:ln>
                            <a:noFill/>
                          </a:ln>
                          <a:solidFill>
                            <a:srgbClr val="0000FF"/>
                          </a:solidFill>
                          <a:effectLst/>
                          <a:latin typeface="Tahoma" pitchFamily="34" charset="0"/>
                        </a:rPr>
                        <a:t>May</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Air India Express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Mangalore</a:t>
                      </a:r>
                      <a:r>
                        <a:rPr kumimoji="0" lang="es-ES" sz="1400" b="1" i="0" u="none" strike="noStrike" cap="none" normalizeH="0" baseline="0" dirty="0" smtClean="0">
                          <a:ln>
                            <a:noFill/>
                          </a:ln>
                          <a:solidFill>
                            <a:srgbClr val="0000FF"/>
                          </a:solidFill>
                          <a:effectLst/>
                          <a:latin typeface="Tahoma" pitchFamily="34" charset="0"/>
                        </a:rPr>
                        <a:t>, India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Landing</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158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27 </a:t>
                      </a:r>
                      <a:r>
                        <a:rPr kumimoji="0" lang="es-ES" sz="1400" b="1" i="0" u="none" strike="noStrike" cap="none" normalizeH="0" baseline="0" dirty="0" err="1" smtClean="0">
                          <a:ln>
                            <a:noFill/>
                          </a:ln>
                          <a:solidFill>
                            <a:schemeClr val="tx1"/>
                          </a:solidFill>
                          <a:effectLst/>
                          <a:latin typeface="Tahoma" pitchFamily="34" charset="0"/>
                        </a:rPr>
                        <a:t>July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Lufthansa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MD-11F</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cs typeface="Tahoma" pitchFamily="34" charset="0"/>
                        </a:rPr>
                        <a:t>Riyad</a:t>
                      </a:r>
                      <a:r>
                        <a:rPr kumimoji="0" lang="es-ES" sz="1400" b="1" i="0" u="none" strike="noStrike" cap="none" normalizeH="0" baseline="0" dirty="0" smtClean="0">
                          <a:ln>
                            <a:noFill/>
                          </a:ln>
                          <a:solidFill>
                            <a:schemeClr val="tx1"/>
                          </a:solidFill>
                          <a:effectLst/>
                          <a:latin typeface="Tahoma" pitchFamily="34" charset="0"/>
                          <a:cs typeface="Tahoma" pitchFamily="34" charset="0"/>
                        </a:rPr>
                        <a:t>, </a:t>
                      </a:r>
                      <a:r>
                        <a:rPr kumimoji="0" lang="es-ES" sz="1400" b="1" i="0" u="none" strike="noStrike" cap="none" normalizeH="0" baseline="0" dirty="0" err="1" smtClean="0">
                          <a:ln>
                            <a:noFill/>
                          </a:ln>
                          <a:solidFill>
                            <a:schemeClr val="tx1"/>
                          </a:solidFill>
                          <a:effectLst/>
                          <a:latin typeface="Tahoma" pitchFamily="34" charset="0"/>
                          <a:cs typeface="Tahoma" pitchFamily="34" charset="0"/>
                        </a:rPr>
                        <a:t>Saudi</a:t>
                      </a:r>
                      <a:r>
                        <a:rPr kumimoji="0" lang="es-ES" sz="1400" b="1" i="0" u="none" strike="noStrike" cap="none" normalizeH="0" baseline="0" dirty="0" smtClean="0">
                          <a:ln>
                            <a:noFill/>
                          </a:ln>
                          <a:solidFill>
                            <a:schemeClr val="tx1"/>
                          </a:solidFill>
                          <a:effectLst/>
                          <a:latin typeface="Tahoma" pitchFamily="34" charset="0"/>
                          <a:cs typeface="Tahoma" pitchFamily="34" charset="0"/>
                        </a:rPr>
                        <a:t> Arabia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28 </a:t>
                      </a:r>
                      <a:r>
                        <a:rPr kumimoji="0" lang="es-ES" sz="1400" b="1" i="0" u="none" strike="noStrike" cap="none" normalizeH="0" baseline="0" dirty="0" err="1" smtClean="0">
                          <a:ln>
                            <a:noFill/>
                          </a:ln>
                          <a:solidFill>
                            <a:srgbClr val="00CC00"/>
                          </a:solidFill>
                          <a:effectLst/>
                          <a:latin typeface="Tahoma" pitchFamily="34" charset="0"/>
                        </a:rPr>
                        <a:t>July</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Airblue</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 A-321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Islamabad, </a:t>
                      </a:r>
                      <a:r>
                        <a:rPr kumimoji="0" lang="es-ES" sz="1400" b="1" i="0" u="none" strike="noStrike" cap="none" normalizeH="0" baseline="0" dirty="0" err="1" smtClean="0">
                          <a:ln>
                            <a:noFill/>
                          </a:ln>
                          <a:solidFill>
                            <a:srgbClr val="00CC00"/>
                          </a:solidFill>
                          <a:effectLst/>
                          <a:latin typeface="Tahoma" pitchFamily="34" charset="0"/>
                        </a:rPr>
                        <a:t>Pakistan</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Approach</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28 </a:t>
                      </a:r>
                      <a:r>
                        <a:rPr kumimoji="0" lang="es-ES" sz="1400" b="1" i="0" u="none" strike="noStrike" cap="none" normalizeH="0" baseline="0" dirty="0" err="1" smtClean="0">
                          <a:ln>
                            <a:noFill/>
                          </a:ln>
                          <a:solidFill>
                            <a:srgbClr val="0000FF"/>
                          </a:solidFill>
                          <a:effectLst/>
                          <a:latin typeface="Tahoma" pitchFamily="34" charset="0"/>
                        </a:rPr>
                        <a:t>July</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Mauritania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Conakry, Guinea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FF"/>
                          </a:solidFill>
                          <a:effectLst/>
                          <a:latin typeface="Tahoma" pitchFamily="34" charset="0"/>
                        </a:rPr>
                        <a:t>Landing</a:t>
                      </a:r>
                      <a:endParaRPr kumimoji="0" lang="es-ES" sz="1400" b="1" i="0" u="none" strike="noStrike" cap="none" normalizeH="0" baseline="0" dirty="0" smtClean="0">
                        <a:ln>
                          <a:noFill/>
                        </a:ln>
                        <a:solidFill>
                          <a:srgbClr val="0000FF"/>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FF"/>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16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Aires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San Andres, Colombia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24 </a:t>
                      </a:r>
                      <a:r>
                        <a:rPr kumimoji="0" lang="es-ES" sz="1400" b="1" i="0" u="none" strike="noStrike" cap="none" normalizeH="0" baseline="0" dirty="0" err="1" smtClean="0">
                          <a:ln>
                            <a:noFill/>
                          </a:ln>
                          <a:solidFill>
                            <a:srgbClr val="00CC00"/>
                          </a:solidFill>
                          <a:effectLst/>
                          <a:latin typeface="Tahoma" pitchFamily="34" charset="0"/>
                        </a:rPr>
                        <a:t>August</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Henan </a:t>
                      </a:r>
                      <a:r>
                        <a:rPr kumimoji="0" lang="es-ES" sz="1400" b="1" i="0" u="none" strike="noStrike" cap="none" normalizeH="0" baseline="0" dirty="0" err="1" smtClean="0">
                          <a:ln>
                            <a:noFill/>
                          </a:ln>
                          <a:solidFill>
                            <a:srgbClr val="00CC00"/>
                          </a:solidFill>
                          <a:effectLst/>
                          <a:latin typeface="Tahoma" pitchFamily="34" charset="0"/>
                        </a:rPr>
                        <a:t>Airlines</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EMB-190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Yichan</a:t>
                      </a:r>
                      <a:r>
                        <a:rPr kumimoji="0" lang="es-ES" sz="1400" b="1" i="0" u="none" strike="noStrike" cap="none" normalizeH="0" baseline="0" dirty="0" smtClean="0">
                          <a:ln>
                            <a:noFill/>
                          </a:ln>
                          <a:solidFill>
                            <a:srgbClr val="00CC00"/>
                          </a:solidFill>
                          <a:effectLst/>
                          <a:latin typeface="Tahoma" pitchFamily="34" charset="0"/>
                        </a:rPr>
                        <a:t>, China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Approach</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25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chemeClr val="tx1"/>
                          </a:solidFill>
                          <a:effectLst/>
                          <a:latin typeface="Tahoma" pitchFamily="34" charset="0"/>
                        </a:rPr>
                        <a:t>Passaredo</a:t>
                      </a:r>
                      <a:r>
                        <a:rPr kumimoji="0" lang="es-ES" sz="1200" b="1" i="0" u="none" strike="noStrike" cap="none" normalizeH="0" baseline="0" dirty="0" smtClean="0">
                          <a:ln>
                            <a:noFill/>
                          </a:ln>
                          <a:solidFill>
                            <a:schemeClr val="tx1"/>
                          </a:solidFill>
                          <a:effectLst/>
                          <a:latin typeface="Tahoma" pitchFamily="34" charset="0"/>
                        </a:rPr>
                        <a:t> </a:t>
                      </a:r>
                      <a:r>
                        <a:rPr kumimoji="0" lang="es-ES" sz="1200" b="1" i="0" u="none" strike="noStrike" cap="none" normalizeH="0" baseline="0" dirty="0" err="1" smtClean="0">
                          <a:ln>
                            <a:noFill/>
                          </a:ln>
                          <a:solidFill>
                            <a:schemeClr val="tx1"/>
                          </a:solidFill>
                          <a:effectLst/>
                          <a:latin typeface="Tahoma" pitchFamily="34" charset="0"/>
                        </a:rPr>
                        <a:t>Linhas</a:t>
                      </a:r>
                      <a:r>
                        <a:rPr kumimoji="0" lang="es-ES" sz="1200" b="1" i="0" u="none" strike="noStrike" cap="none" normalizeH="0" baseline="0" dirty="0" smtClean="0">
                          <a:ln>
                            <a:noFill/>
                          </a:ln>
                          <a:solidFill>
                            <a:schemeClr val="tx1"/>
                          </a:solidFill>
                          <a:effectLst/>
                          <a:latin typeface="Tahoma" pitchFamily="34" charset="0"/>
                        </a:rPr>
                        <a:t>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EMB-145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Vitoria  Conquista, </a:t>
                      </a:r>
                      <a:r>
                        <a:rPr kumimoji="0" lang="es-ES" sz="1400" b="1" i="0" u="none" strike="noStrike" cap="none" normalizeH="0" baseline="0" smtClean="0">
                          <a:ln>
                            <a:noFill/>
                          </a:ln>
                          <a:solidFill>
                            <a:schemeClr val="tx1"/>
                          </a:solidFill>
                          <a:effectLst/>
                          <a:latin typeface="Tahoma" pitchFamily="34" charset="0"/>
                        </a:rPr>
                        <a:t>Brazil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3 </a:t>
                      </a:r>
                      <a:r>
                        <a:rPr kumimoji="0" lang="es-ES" sz="1400" b="1" i="0" u="none" strike="noStrike" cap="none" normalizeH="0" baseline="0" dirty="0" err="1" smtClean="0">
                          <a:ln>
                            <a:noFill/>
                          </a:ln>
                          <a:solidFill>
                            <a:schemeClr val="tx1"/>
                          </a:solidFill>
                          <a:effectLst/>
                          <a:latin typeface="Tahoma" pitchFamily="34" charset="0"/>
                        </a:rPr>
                        <a:t>September</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UPS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B-747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Dubai</a:t>
                      </a:r>
                      <a:r>
                        <a:rPr kumimoji="0" lang="es-ES" sz="1400" b="1" i="0" u="none" strike="noStrike" cap="none" normalizeH="0" baseline="0" dirty="0" smtClean="0">
                          <a:ln>
                            <a:noFill/>
                          </a:ln>
                          <a:solidFill>
                            <a:schemeClr val="tx1"/>
                          </a:solidFill>
                          <a:effectLst/>
                          <a:latin typeface="Tahoma" pitchFamily="34" charset="0"/>
                        </a:rPr>
                        <a:t>, UAE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ahoma" pitchFamily="34" charset="0"/>
                        </a:rPr>
                        <a:t>24 </a:t>
                      </a:r>
                      <a:r>
                        <a:rPr kumimoji="0" lang="es-ES" sz="1200" b="1" i="0" u="none" strike="noStrike" cap="none" normalizeH="0" baseline="0" dirty="0" err="1" smtClean="0">
                          <a:ln>
                            <a:noFill/>
                          </a:ln>
                          <a:solidFill>
                            <a:schemeClr val="tx1"/>
                          </a:solidFill>
                          <a:effectLst/>
                          <a:latin typeface="Tahoma" pitchFamily="34" charset="0"/>
                        </a:rPr>
                        <a:t>September</a:t>
                      </a:r>
                      <a:endParaRPr kumimoji="0" lang="es-ES" sz="12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Windjet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A-319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Palermo, </a:t>
                      </a:r>
                      <a:r>
                        <a:rPr kumimoji="0" lang="es-ES" sz="1400" b="1" i="0" u="none" strike="noStrike" cap="none" normalizeH="0" baseline="0" dirty="0" err="1" smtClean="0">
                          <a:ln>
                            <a:noFill/>
                          </a:ln>
                          <a:solidFill>
                            <a:schemeClr val="tx1"/>
                          </a:solidFill>
                          <a:effectLst/>
                          <a:latin typeface="Tahoma" pitchFamily="34" charset="0"/>
                        </a:rPr>
                        <a:t>Italy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330" name="Rectangle 3"/>
          <p:cNvSpPr>
            <a:spLocks noChangeArrowheads="1"/>
          </p:cNvSpPr>
          <p:nvPr/>
        </p:nvSpPr>
        <p:spPr bwMode="auto">
          <a:xfrm>
            <a:off x="0" y="6629400"/>
            <a:ext cx="1343025" cy="274638"/>
          </a:xfrm>
          <a:prstGeom prst="rect">
            <a:avLst/>
          </a:prstGeom>
          <a:noFill/>
          <a:ln w="9525">
            <a:noFill/>
            <a:miter lim="800000"/>
            <a:headEnd/>
            <a:tailEnd/>
          </a:ln>
        </p:spPr>
        <p:txBody>
          <a:bodyPr wrap="none" lIns="92075" tIns="46038" rIns="92075" bIns="46038">
            <a:spAutoFit/>
          </a:bodyPr>
          <a:lstStyle/>
          <a:p>
            <a:pPr eaLnBrk="0" hangingPunct="0"/>
            <a:r>
              <a:rPr lang="en-US" sz="1200" b="1">
                <a:solidFill>
                  <a:srgbClr val="FFFF00"/>
                </a:solidFill>
                <a:ea typeface="ＭＳ Ｐゴシック" pitchFamily="-64" charset="-128"/>
              </a:rPr>
              <a:t>Source: Ascend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371600" y="76200"/>
            <a:ext cx="5867400" cy="1538288"/>
          </a:xfrm>
          <a:prstGeom prst="rect">
            <a:avLst/>
          </a:prstGeom>
          <a:noFill/>
          <a:ln w="9525">
            <a:noFill/>
            <a:miter lim="800000"/>
            <a:headEnd/>
            <a:tailEnd/>
          </a:ln>
        </p:spPr>
        <p:txBody>
          <a:bodyPr>
            <a:spAutoFit/>
          </a:bodyPr>
          <a:lstStyle/>
          <a:p>
            <a:pPr algn="ctr" eaLnBrk="0" hangingPunct="0"/>
            <a:r>
              <a:rPr lang="en-US" sz="4000" b="1">
                <a:solidFill>
                  <a:srgbClr val="FFFF00"/>
                </a:solidFill>
                <a:latin typeface="Tahoma" pitchFamily="-64" charset="0"/>
                <a:ea typeface="ＭＳ Ｐゴシック" pitchFamily="-64" charset="-128"/>
              </a:rPr>
              <a:t>Major  Accidents </a:t>
            </a:r>
          </a:p>
          <a:p>
            <a:pPr algn="ctr" eaLnBrk="0" hangingPunct="0"/>
            <a:r>
              <a:rPr lang="en-US" b="1">
                <a:solidFill>
                  <a:srgbClr val="FFFF00"/>
                </a:solidFill>
                <a:latin typeface="Tahoma" pitchFamily="-64" charset="0"/>
                <a:ea typeface="ＭＳ Ｐゴシック" pitchFamily="-64" charset="-128"/>
              </a:rPr>
              <a:t>Worldwide Commercial Jets  </a:t>
            </a:r>
          </a:p>
          <a:p>
            <a:pPr algn="ctr" eaLnBrk="0" hangingPunct="0"/>
            <a:r>
              <a:rPr lang="en-US" b="1">
                <a:solidFill>
                  <a:srgbClr val="FFFF00"/>
                </a:solidFill>
                <a:latin typeface="Tahoma" pitchFamily="-64" charset="0"/>
                <a:ea typeface="ＭＳ Ｐゴシック" pitchFamily="-64" charset="-128"/>
              </a:rPr>
              <a:t>2000 – 2010 (to 1 Nov)</a:t>
            </a:r>
          </a:p>
          <a:p>
            <a:endParaRPr lang="en-US"/>
          </a:p>
        </p:txBody>
      </p:sp>
      <p:sp>
        <p:nvSpPr>
          <p:cNvPr id="9219" name="Rectangle 6"/>
          <p:cNvSpPr>
            <a:spLocks noChangeArrowheads="1"/>
          </p:cNvSpPr>
          <p:nvPr/>
        </p:nvSpPr>
        <p:spPr bwMode="auto">
          <a:xfrm>
            <a:off x="0" y="13716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cxnSp>
        <p:nvCxnSpPr>
          <p:cNvPr id="5" name="Straight Connector 4"/>
          <p:cNvCxnSpPr>
            <a:stCxn id="9230" idx="3"/>
          </p:cNvCxnSpPr>
          <p:nvPr/>
        </p:nvCxnSpPr>
        <p:spPr>
          <a:xfrm flipH="1">
            <a:off x="989013" y="1947863"/>
            <a:ext cx="1587" cy="407352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6019800"/>
            <a:ext cx="701040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945188" y="3960812"/>
            <a:ext cx="4114800" cy="317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2819400"/>
            <a:ext cx="492125" cy="2971800"/>
          </a:xfrm>
          <a:prstGeom prst="rect">
            <a:avLst/>
          </a:prstGeom>
          <a:noFill/>
        </p:spPr>
        <p:txBody>
          <a:bodyPr vert="vert">
            <a:spAutoFit/>
          </a:bodyPr>
          <a:lstStyle/>
          <a:p>
            <a:pPr>
              <a:defRPr/>
            </a:pPr>
            <a:r>
              <a:rPr lang="en-US" sz="2000" b="1" dirty="0">
                <a:solidFill>
                  <a:srgbClr val="FFFF00"/>
                </a:solidFill>
                <a:latin typeface="Tahoma" pitchFamily="34" charset="0"/>
                <a:cs typeface="Tahoma" pitchFamily="34" charset="0"/>
              </a:rPr>
              <a:t>Major  Accidents</a:t>
            </a:r>
          </a:p>
        </p:txBody>
      </p:sp>
      <p:cxnSp>
        <p:nvCxnSpPr>
          <p:cNvPr id="15" name="Straight Connector 14"/>
          <p:cNvCxnSpPr/>
          <p:nvPr/>
        </p:nvCxnSpPr>
        <p:spPr>
          <a:xfrm>
            <a:off x="762000" y="5029200"/>
            <a:ext cx="3048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 y="3960813"/>
            <a:ext cx="30480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0" y="2894013"/>
            <a:ext cx="30480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0600" y="1903413"/>
            <a:ext cx="6934200" cy="158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9228" name="TextBox 23"/>
          <p:cNvSpPr txBox="1">
            <a:spLocks noChangeArrowheads="1"/>
          </p:cNvSpPr>
          <p:nvPr/>
        </p:nvSpPr>
        <p:spPr bwMode="auto">
          <a:xfrm>
            <a:off x="304800" y="48006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10</a:t>
            </a:r>
          </a:p>
        </p:txBody>
      </p:sp>
      <p:sp>
        <p:nvSpPr>
          <p:cNvPr id="9229" name="TextBox 24"/>
          <p:cNvSpPr txBox="1">
            <a:spLocks noChangeArrowheads="1"/>
          </p:cNvSpPr>
          <p:nvPr/>
        </p:nvSpPr>
        <p:spPr bwMode="auto">
          <a:xfrm>
            <a:off x="304800" y="37449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20</a:t>
            </a:r>
          </a:p>
        </p:txBody>
      </p:sp>
      <p:sp>
        <p:nvSpPr>
          <p:cNvPr id="9230" name="TextBox 25"/>
          <p:cNvSpPr txBox="1">
            <a:spLocks noChangeArrowheads="1"/>
          </p:cNvSpPr>
          <p:nvPr/>
        </p:nvSpPr>
        <p:spPr bwMode="auto">
          <a:xfrm>
            <a:off x="457200" y="1763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40</a:t>
            </a:r>
          </a:p>
        </p:txBody>
      </p:sp>
      <p:sp>
        <p:nvSpPr>
          <p:cNvPr id="9231" name="TextBox 26"/>
          <p:cNvSpPr txBox="1">
            <a:spLocks noChangeArrowheads="1"/>
          </p:cNvSpPr>
          <p:nvPr/>
        </p:nvSpPr>
        <p:spPr bwMode="auto">
          <a:xfrm>
            <a:off x="304800" y="26781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30</a:t>
            </a:r>
          </a:p>
        </p:txBody>
      </p:sp>
      <p:cxnSp>
        <p:nvCxnSpPr>
          <p:cNvPr id="30" name="Straight Connector 29"/>
          <p:cNvCxnSpPr/>
          <p:nvPr/>
        </p:nvCxnSpPr>
        <p:spPr>
          <a:xfrm>
            <a:off x="7848600" y="5334000"/>
            <a:ext cx="3048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48600" y="4648200"/>
            <a:ext cx="3048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48600" y="3962400"/>
            <a:ext cx="3048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48600" y="3275013"/>
            <a:ext cx="30480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8600" y="2513013"/>
            <a:ext cx="304800" cy="15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1875" y="2438400"/>
            <a:ext cx="492125" cy="2971800"/>
          </a:xfrm>
          <a:prstGeom prst="rect">
            <a:avLst/>
          </a:prstGeom>
          <a:noFill/>
        </p:spPr>
        <p:txBody>
          <a:bodyPr vert="vert">
            <a:spAutoFit/>
          </a:bodyPr>
          <a:lstStyle/>
          <a:p>
            <a:pPr>
              <a:defRPr/>
            </a:pPr>
            <a:r>
              <a:rPr lang="en-US" sz="2000" b="1" dirty="0">
                <a:solidFill>
                  <a:srgbClr val="FFFF00"/>
                </a:solidFill>
                <a:latin typeface="Tahoma" pitchFamily="34" charset="0"/>
                <a:cs typeface="Tahoma" pitchFamily="34" charset="0"/>
              </a:rPr>
              <a:t>Major  Accident Rate*</a:t>
            </a:r>
          </a:p>
        </p:txBody>
      </p:sp>
      <p:sp>
        <p:nvSpPr>
          <p:cNvPr id="9238" name="TextBox 36"/>
          <p:cNvSpPr txBox="1">
            <a:spLocks noChangeArrowheads="1"/>
          </p:cNvSpPr>
          <p:nvPr/>
        </p:nvSpPr>
        <p:spPr bwMode="auto">
          <a:xfrm>
            <a:off x="8077200" y="51816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0.20</a:t>
            </a:r>
          </a:p>
        </p:txBody>
      </p:sp>
      <p:sp>
        <p:nvSpPr>
          <p:cNvPr id="9239" name="TextBox 36"/>
          <p:cNvSpPr txBox="1">
            <a:spLocks noChangeArrowheads="1"/>
          </p:cNvSpPr>
          <p:nvPr/>
        </p:nvSpPr>
        <p:spPr bwMode="auto">
          <a:xfrm>
            <a:off x="8077200" y="44958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0.40</a:t>
            </a:r>
          </a:p>
        </p:txBody>
      </p:sp>
      <p:sp>
        <p:nvSpPr>
          <p:cNvPr id="9240" name="TextBox 36"/>
          <p:cNvSpPr txBox="1">
            <a:spLocks noChangeArrowheads="1"/>
          </p:cNvSpPr>
          <p:nvPr/>
        </p:nvSpPr>
        <p:spPr bwMode="auto">
          <a:xfrm>
            <a:off x="8077200" y="3744913"/>
            <a:ext cx="7620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0.60</a:t>
            </a:r>
          </a:p>
        </p:txBody>
      </p:sp>
      <p:sp>
        <p:nvSpPr>
          <p:cNvPr id="9241" name="TextBox 36"/>
          <p:cNvSpPr txBox="1">
            <a:spLocks noChangeArrowheads="1"/>
          </p:cNvSpPr>
          <p:nvPr/>
        </p:nvSpPr>
        <p:spPr bwMode="auto">
          <a:xfrm>
            <a:off x="8153400" y="30480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0.80</a:t>
            </a:r>
          </a:p>
        </p:txBody>
      </p:sp>
      <p:sp>
        <p:nvSpPr>
          <p:cNvPr id="9242" name="TextBox 36"/>
          <p:cNvSpPr txBox="1">
            <a:spLocks noChangeArrowheads="1"/>
          </p:cNvSpPr>
          <p:nvPr/>
        </p:nvSpPr>
        <p:spPr bwMode="auto">
          <a:xfrm>
            <a:off x="8077200" y="22860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1.00</a:t>
            </a:r>
          </a:p>
        </p:txBody>
      </p:sp>
      <p:sp>
        <p:nvSpPr>
          <p:cNvPr id="9243" name="TextBox 36"/>
          <p:cNvSpPr txBox="1">
            <a:spLocks noChangeArrowheads="1"/>
          </p:cNvSpPr>
          <p:nvPr/>
        </p:nvSpPr>
        <p:spPr bwMode="auto">
          <a:xfrm>
            <a:off x="8077200" y="1676400"/>
            <a:ext cx="7620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1.20</a:t>
            </a:r>
          </a:p>
        </p:txBody>
      </p:sp>
      <p:cxnSp>
        <p:nvCxnSpPr>
          <p:cNvPr id="37" name="Straight Connector 36"/>
          <p:cNvCxnSpPr/>
          <p:nvPr/>
        </p:nvCxnSpPr>
        <p:spPr>
          <a:xfrm rot="5400000">
            <a:off x="1448594" y="6020594"/>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9819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5915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2011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107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4203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0299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7157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4015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253" name="TextBox 46"/>
          <p:cNvSpPr txBox="1">
            <a:spLocks noChangeArrowheads="1"/>
          </p:cNvSpPr>
          <p:nvPr/>
        </p:nvSpPr>
        <p:spPr bwMode="auto">
          <a:xfrm>
            <a:off x="65532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09</a:t>
            </a:r>
          </a:p>
        </p:txBody>
      </p:sp>
      <p:sp>
        <p:nvSpPr>
          <p:cNvPr id="9254" name="TextBox 47"/>
          <p:cNvSpPr txBox="1">
            <a:spLocks noChangeArrowheads="1"/>
          </p:cNvSpPr>
          <p:nvPr/>
        </p:nvSpPr>
        <p:spPr bwMode="auto">
          <a:xfrm>
            <a:off x="59436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08</a:t>
            </a:r>
          </a:p>
        </p:txBody>
      </p:sp>
      <p:sp>
        <p:nvSpPr>
          <p:cNvPr id="9255" name="TextBox 48"/>
          <p:cNvSpPr txBox="1">
            <a:spLocks noChangeArrowheads="1"/>
          </p:cNvSpPr>
          <p:nvPr/>
        </p:nvSpPr>
        <p:spPr bwMode="auto">
          <a:xfrm>
            <a:off x="52578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07</a:t>
            </a:r>
          </a:p>
        </p:txBody>
      </p:sp>
      <p:sp>
        <p:nvSpPr>
          <p:cNvPr id="9256" name="TextBox 49"/>
          <p:cNvSpPr txBox="1">
            <a:spLocks noChangeArrowheads="1"/>
          </p:cNvSpPr>
          <p:nvPr/>
        </p:nvSpPr>
        <p:spPr bwMode="auto">
          <a:xfrm>
            <a:off x="46482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06</a:t>
            </a:r>
          </a:p>
        </p:txBody>
      </p:sp>
      <p:sp>
        <p:nvSpPr>
          <p:cNvPr id="9257" name="TextBox 50"/>
          <p:cNvSpPr txBox="1">
            <a:spLocks noChangeArrowheads="1"/>
          </p:cNvSpPr>
          <p:nvPr/>
        </p:nvSpPr>
        <p:spPr bwMode="auto">
          <a:xfrm>
            <a:off x="40386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05</a:t>
            </a:r>
          </a:p>
        </p:txBody>
      </p:sp>
      <p:sp>
        <p:nvSpPr>
          <p:cNvPr id="9258" name="TextBox 51"/>
          <p:cNvSpPr txBox="1">
            <a:spLocks noChangeArrowheads="1"/>
          </p:cNvSpPr>
          <p:nvPr/>
        </p:nvSpPr>
        <p:spPr bwMode="auto">
          <a:xfrm>
            <a:off x="34290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04</a:t>
            </a:r>
          </a:p>
        </p:txBody>
      </p:sp>
      <p:sp>
        <p:nvSpPr>
          <p:cNvPr id="9259" name="TextBox 52"/>
          <p:cNvSpPr txBox="1">
            <a:spLocks noChangeArrowheads="1"/>
          </p:cNvSpPr>
          <p:nvPr/>
        </p:nvSpPr>
        <p:spPr bwMode="auto">
          <a:xfrm>
            <a:off x="28194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03</a:t>
            </a:r>
          </a:p>
        </p:txBody>
      </p:sp>
      <p:sp>
        <p:nvSpPr>
          <p:cNvPr id="9260" name="TextBox 53"/>
          <p:cNvSpPr txBox="1">
            <a:spLocks noChangeArrowheads="1"/>
          </p:cNvSpPr>
          <p:nvPr/>
        </p:nvSpPr>
        <p:spPr bwMode="auto">
          <a:xfrm>
            <a:off x="2133600" y="60960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02</a:t>
            </a:r>
          </a:p>
        </p:txBody>
      </p:sp>
      <p:sp>
        <p:nvSpPr>
          <p:cNvPr id="9261" name="TextBox 54"/>
          <p:cNvSpPr txBox="1">
            <a:spLocks noChangeArrowheads="1"/>
          </p:cNvSpPr>
          <p:nvPr/>
        </p:nvSpPr>
        <p:spPr bwMode="auto">
          <a:xfrm>
            <a:off x="1600200" y="60960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01</a:t>
            </a:r>
          </a:p>
        </p:txBody>
      </p:sp>
      <p:sp>
        <p:nvSpPr>
          <p:cNvPr id="9262" name="TextBox 55"/>
          <p:cNvSpPr txBox="1">
            <a:spLocks noChangeArrowheads="1"/>
          </p:cNvSpPr>
          <p:nvPr/>
        </p:nvSpPr>
        <p:spPr bwMode="auto">
          <a:xfrm>
            <a:off x="838200" y="6096000"/>
            <a:ext cx="7620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2000</a:t>
            </a:r>
          </a:p>
        </p:txBody>
      </p:sp>
      <p:sp>
        <p:nvSpPr>
          <p:cNvPr id="57" name="Rectangle 56"/>
          <p:cNvSpPr/>
          <p:nvPr/>
        </p:nvSpPr>
        <p:spPr>
          <a:xfrm>
            <a:off x="1066800" y="4191000"/>
            <a:ext cx="304800" cy="1828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1676400" y="4724400"/>
            <a:ext cx="304800" cy="1295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2209800" y="3962400"/>
            <a:ext cx="304800" cy="2057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2819400" y="4724400"/>
            <a:ext cx="304800" cy="1295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3429000" y="4724400"/>
            <a:ext cx="304800" cy="1295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4038600" y="4267200"/>
            <a:ext cx="304800" cy="1752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648200" y="4953000"/>
            <a:ext cx="304800" cy="1066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5257800" y="4191000"/>
            <a:ext cx="304800" cy="1828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5943600" y="3962400"/>
            <a:ext cx="304800" cy="2057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6629400" y="4191000"/>
            <a:ext cx="304800" cy="1828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73" name="TextBox 26"/>
          <p:cNvSpPr txBox="1">
            <a:spLocks noChangeArrowheads="1"/>
          </p:cNvSpPr>
          <p:nvPr/>
        </p:nvSpPr>
        <p:spPr bwMode="auto">
          <a:xfrm>
            <a:off x="1066800" y="38973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17</a:t>
            </a:r>
          </a:p>
        </p:txBody>
      </p:sp>
      <p:sp>
        <p:nvSpPr>
          <p:cNvPr id="9274" name="TextBox 26"/>
          <p:cNvSpPr txBox="1">
            <a:spLocks noChangeArrowheads="1"/>
          </p:cNvSpPr>
          <p:nvPr/>
        </p:nvSpPr>
        <p:spPr bwMode="auto">
          <a:xfrm>
            <a:off x="1600200" y="4430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13</a:t>
            </a:r>
          </a:p>
        </p:txBody>
      </p:sp>
      <p:sp>
        <p:nvSpPr>
          <p:cNvPr id="9275" name="TextBox 26"/>
          <p:cNvSpPr txBox="1">
            <a:spLocks noChangeArrowheads="1"/>
          </p:cNvSpPr>
          <p:nvPr/>
        </p:nvSpPr>
        <p:spPr bwMode="auto">
          <a:xfrm>
            <a:off x="2133600" y="3668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19</a:t>
            </a:r>
          </a:p>
        </p:txBody>
      </p:sp>
      <p:sp>
        <p:nvSpPr>
          <p:cNvPr id="9276" name="TextBox 26"/>
          <p:cNvSpPr txBox="1">
            <a:spLocks noChangeArrowheads="1"/>
          </p:cNvSpPr>
          <p:nvPr/>
        </p:nvSpPr>
        <p:spPr bwMode="auto">
          <a:xfrm>
            <a:off x="2743200" y="4430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13</a:t>
            </a:r>
          </a:p>
        </p:txBody>
      </p:sp>
      <p:sp>
        <p:nvSpPr>
          <p:cNvPr id="9277" name="TextBox 26"/>
          <p:cNvSpPr txBox="1">
            <a:spLocks noChangeArrowheads="1"/>
          </p:cNvSpPr>
          <p:nvPr/>
        </p:nvSpPr>
        <p:spPr bwMode="auto">
          <a:xfrm>
            <a:off x="3352800" y="4430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13</a:t>
            </a:r>
          </a:p>
        </p:txBody>
      </p:sp>
      <p:sp>
        <p:nvSpPr>
          <p:cNvPr id="9278" name="TextBox 26"/>
          <p:cNvSpPr txBox="1">
            <a:spLocks noChangeArrowheads="1"/>
          </p:cNvSpPr>
          <p:nvPr/>
        </p:nvSpPr>
        <p:spPr bwMode="auto">
          <a:xfrm>
            <a:off x="3962400" y="38973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16</a:t>
            </a:r>
          </a:p>
        </p:txBody>
      </p:sp>
      <p:sp>
        <p:nvSpPr>
          <p:cNvPr id="9279" name="TextBox 26"/>
          <p:cNvSpPr txBox="1">
            <a:spLocks noChangeArrowheads="1"/>
          </p:cNvSpPr>
          <p:nvPr/>
        </p:nvSpPr>
        <p:spPr bwMode="auto">
          <a:xfrm>
            <a:off x="4572000" y="44958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11</a:t>
            </a:r>
          </a:p>
        </p:txBody>
      </p:sp>
      <p:sp>
        <p:nvSpPr>
          <p:cNvPr id="9280" name="TextBox 26"/>
          <p:cNvSpPr txBox="1">
            <a:spLocks noChangeArrowheads="1"/>
          </p:cNvSpPr>
          <p:nvPr/>
        </p:nvSpPr>
        <p:spPr bwMode="auto">
          <a:xfrm>
            <a:off x="5181600" y="38973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17</a:t>
            </a:r>
          </a:p>
        </p:txBody>
      </p:sp>
      <p:sp>
        <p:nvSpPr>
          <p:cNvPr id="9281" name="TextBox 26"/>
          <p:cNvSpPr txBox="1">
            <a:spLocks noChangeArrowheads="1"/>
          </p:cNvSpPr>
          <p:nvPr/>
        </p:nvSpPr>
        <p:spPr bwMode="auto">
          <a:xfrm>
            <a:off x="5867400" y="3668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19</a:t>
            </a:r>
          </a:p>
        </p:txBody>
      </p:sp>
      <p:sp>
        <p:nvSpPr>
          <p:cNvPr id="9282" name="TextBox 26"/>
          <p:cNvSpPr txBox="1">
            <a:spLocks noChangeArrowheads="1"/>
          </p:cNvSpPr>
          <p:nvPr/>
        </p:nvSpPr>
        <p:spPr bwMode="auto">
          <a:xfrm>
            <a:off x="6553200" y="37338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17</a:t>
            </a:r>
          </a:p>
        </p:txBody>
      </p:sp>
      <p:sp>
        <p:nvSpPr>
          <p:cNvPr id="77" name="Isosceles Triangle 76"/>
          <p:cNvSpPr/>
          <p:nvPr/>
        </p:nvSpPr>
        <p:spPr>
          <a:xfrm>
            <a:off x="1295400" y="30480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Isosceles Triangle 77"/>
          <p:cNvSpPr/>
          <p:nvPr/>
        </p:nvSpPr>
        <p:spPr>
          <a:xfrm>
            <a:off x="1752600" y="43434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Isosceles Triangle 78"/>
          <p:cNvSpPr/>
          <p:nvPr/>
        </p:nvSpPr>
        <p:spPr>
          <a:xfrm>
            <a:off x="2286000" y="35052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Isosceles Triangle 79"/>
          <p:cNvSpPr/>
          <p:nvPr/>
        </p:nvSpPr>
        <p:spPr>
          <a:xfrm>
            <a:off x="2895600" y="41148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Isosceles Triangle 80"/>
          <p:cNvSpPr/>
          <p:nvPr/>
        </p:nvSpPr>
        <p:spPr>
          <a:xfrm>
            <a:off x="3429000" y="42672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Isosceles Triangle 81"/>
          <p:cNvSpPr/>
          <p:nvPr/>
        </p:nvSpPr>
        <p:spPr>
          <a:xfrm>
            <a:off x="4114800" y="41910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Isosceles Triangle 82"/>
          <p:cNvSpPr/>
          <p:nvPr/>
        </p:nvSpPr>
        <p:spPr>
          <a:xfrm>
            <a:off x="4724400" y="47244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Isosceles Triangle 83"/>
          <p:cNvSpPr/>
          <p:nvPr/>
        </p:nvSpPr>
        <p:spPr>
          <a:xfrm>
            <a:off x="5334000" y="37338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Isosceles Triangle 84"/>
          <p:cNvSpPr/>
          <p:nvPr/>
        </p:nvSpPr>
        <p:spPr>
          <a:xfrm>
            <a:off x="6019800" y="35052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Isosceles Triangle 85"/>
          <p:cNvSpPr/>
          <p:nvPr/>
        </p:nvSpPr>
        <p:spPr>
          <a:xfrm>
            <a:off x="6705600" y="39624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8" name="Straight Connector 87"/>
          <p:cNvCxnSpPr>
            <a:endCxn id="78" idx="1"/>
          </p:cNvCxnSpPr>
          <p:nvPr/>
        </p:nvCxnSpPr>
        <p:spPr>
          <a:xfrm rot="16200000" flipH="1">
            <a:off x="981075" y="3590925"/>
            <a:ext cx="1219200" cy="438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8" idx="3"/>
            <a:endCxn id="79" idx="1"/>
          </p:cNvCxnSpPr>
          <p:nvPr/>
        </p:nvCxnSpPr>
        <p:spPr>
          <a:xfrm rot="5400000" flipH="1" flipV="1">
            <a:off x="1647825" y="3800475"/>
            <a:ext cx="914400" cy="476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9" idx="5"/>
            <a:endCxn id="80" idx="3"/>
          </p:cNvCxnSpPr>
          <p:nvPr/>
        </p:nvCxnSpPr>
        <p:spPr>
          <a:xfrm>
            <a:off x="2457450" y="3581400"/>
            <a:ext cx="55245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0" idx="1"/>
            <a:endCxn id="81" idx="1"/>
          </p:cNvCxnSpPr>
          <p:nvPr/>
        </p:nvCxnSpPr>
        <p:spPr>
          <a:xfrm rot="10800000" flipH="1" flipV="1">
            <a:off x="2952750" y="4191000"/>
            <a:ext cx="5334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flipH="1">
            <a:off x="3581400" y="4267200"/>
            <a:ext cx="6477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2" idx="5"/>
            <a:endCxn id="83" idx="1"/>
          </p:cNvCxnSpPr>
          <p:nvPr/>
        </p:nvCxnSpPr>
        <p:spPr>
          <a:xfrm>
            <a:off x="4286250" y="4267200"/>
            <a:ext cx="4953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83" idx="5"/>
            <a:endCxn id="84" idx="3"/>
          </p:cNvCxnSpPr>
          <p:nvPr/>
        </p:nvCxnSpPr>
        <p:spPr>
          <a:xfrm flipV="1">
            <a:off x="4895850" y="3886200"/>
            <a:ext cx="55245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85" idx="1"/>
          </p:cNvCxnSpPr>
          <p:nvPr/>
        </p:nvCxnSpPr>
        <p:spPr>
          <a:xfrm flipV="1">
            <a:off x="5410200" y="3581400"/>
            <a:ext cx="66675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flipH="1" flipV="1">
            <a:off x="6096000" y="3581400"/>
            <a:ext cx="6858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302" name="TextBox 108"/>
          <p:cNvSpPr txBox="1">
            <a:spLocks noChangeArrowheads="1"/>
          </p:cNvSpPr>
          <p:nvPr/>
        </p:nvSpPr>
        <p:spPr bwMode="auto">
          <a:xfrm>
            <a:off x="3124200" y="2057400"/>
            <a:ext cx="4419600" cy="923925"/>
          </a:xfrm>
          <a:prstGeom prst="rect">
            <a:avLst/>
          </a:prstGeom>
          <a:noFill/>
          <a:ln w="9525">
            <a:solidFill>
              <a:srgbClr val="FFFF00"/>
            </a:solidFill>
            <a:miter lim="800000"/>
            <a:headEnd/>
            <a:tailEnd/>
          </a:ln>
        </p:spPr>
        <p:txBody>
          <a:bodyPr>
            <a:spAutoFit/>
          </a:bodyPr>
          <a:lstStyle/>
          <a:p>
            <a:r>
              <a:rPr lang="en-US" b="1">
                <a:solidFill>
                  <a:srgbClr val="FFFF00"/>
                </a:solidFill>
                <a:latin typeface="Tahoma" pitchFamily="-64" charset="0"/>
                <a:cs typeface="Tahoma" pitchFamily="-64" charset="0"/>
              </a:rPr>
              <a:t>              Hull Losses</a:t>
            </a:r>
          </a:p>
          <a:p>
            <a:r>
              <a:rPr lang="en-US" b="1">
                <a:solidFill>
                  <a:srgbClr val="FFFF00"/>
                </a:solidFill>
                <a:latin typeface="Tahoma" pitchFamily="-64" charset="0"/>
                <a:cs typeface="Tahoma" pitchFamily="-64" charset="0"/>
              </a:rPr>
              <a:t>          Western Major Accident Rate *</a:t>
            </a:r>
          </a:p>
          <a:p>
            <a:endParaRPr lang="en-US" b="1">
              <a:solidFill>
                <a:srgbClr val="FFFF00"/>
              </a:solidFill>
              <a:latin typeface="Tahoma" pitchFamily="-64" charset="0"/>
              <a:cs typeface="Tahoma" pitchFamily="-64" charset="0"/>
            </a:endParaRPr>
          </a:p>
        </p:txBody>
      </p:sp>
      <p:sp>
        <p:nvSpPr>
          <p:cNvPr id="110" name="Rectangle 109"/>
          <p:cNvSpPr/>
          <p:nvPr/>
        </p:nvSpPr>
        <p:spPr>
          <a:xfrm>
            <a:off x="3200400" y="2133600"/>
            <a:ext cx="7620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2" name="Straight Connector 111"/>
          <p:cNvCxnSpPr/>
          <p:nvPr/>
        </p:nvCxnSpPr>
        <p:spPr>
          <a:xfrm rot="10800000" flipH="1">
            <a:off x="3200400" y="2514600"/>
            <a:ext cx="609600" cy="4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Isosceles Triangle 112"/>
          <p:cNvSpPr/>
          <p:nvPr/>
        </p:nvSpPr>
        <p:spPr>
          <a:xfrm>
            <a:off x="3429000" y="2438400"/>
            <a:ext cx="2286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06" name="Rectangle 5"/>
          <p:cNvSpPr>
            <a:spLocks noChangeArrowheads="1"/>
          </p:cNvSpPr>
          <p:nvPr/>
        </p:nvSpPr>
        <p:spPr bwMode="auto">
          <a:xfrm>
            <a:off x="0" y="6278563"/>
            <a:ext cx="5934075" cy="579437"/>
          </a:xfrm>
          <a:prstGeom prst="rect">
            <a:avLst/>
          </a:prstGeom>
          <a:noFill/>
          <a:ln w="9525">
            <a:noFill/>
            <a:miter lim="800000"/>
            <a:headEnd/>
            <a:tailEnd/>
          </a:ln>
        </p:spPr>
        <p:txBody>
          <a:bodyPr wrap="none" lIns="92075" tIns="46038" rIns="92075" bIns="46038">
            <a:spAutoFit/>
          </a:bodyPr>
          <a:lstStyle/>
          <a:p>
            <a:pPr eaLnBrk="0" hangingPunct="0"/>
            <a:endParaRPr lang="en-US" sz="1200" b="1">
              <a:solidFill>
                <a:srgbClr val="FFFF00"/>
              </a:solidFill>
              <a:ea typeface="ＭＳ Ｐゴシック" pitchFamily="-64" charset="-128"/>
            </a:endParaRPr>
          </a:p>
          <a:p>
            <a:pPr eaLnBrk="0" hangingPunct="0"/>
            <a:r>
              <a:rPr lang="en-US" sz="2000" b="1">
                <a:solidFill>
                  <a:srgbClr val="FFFF00"/>
                </a:solidFill>
                <a:ea typeface="ＭＳ Ｐゴシック" pitchFamily="-64" charset="-128"/>
              </a:rPr>
              <a:t>* </a:t>
            </a:r>
            <a:r>
              <a:rPr lang="en-US" sz="1200" b="1">
                <a:solidFill>
                  <a:srgbClr val="FFFF00"/>
                </a:solidFill>
                <a:ea typeface="ＭＳ Ｐゴシック" pitchFamily="-64" charset="-128"/>
              </a:rPr>
              <a:t>Reliable worldwide departure/rate data not available for Eastern-Built Aircraft</a:t>
            </a:r>
          </a:p>
        </p:txBody>
      </p:sp>
      <p:cxnSp>
        <p:nvCxnSpPr>
          <p:cNvPr id="91" name="Straight Connector 90"/>
          <p:cNvCxnSpPr/>
          <p:nvPr/>
        </p:nvCxnSpPr>
        <p:spPr>
          <a:xfrm rot="5400000">
            <a:off x="7011194" y="6019006"/>
            <a:ext cx="1524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308" name="TextBox 46"/>
          <p:cNvSpPr txBox="1">
            <a:spLocks noChangeArrowheads="1"/>
          </p:cNvSpPr>
          <p:nvPr/>
        </p:nvSpPr>
        <p:spPr bwMode="auto">
          <a:xfrm>
            <a:off x="7162800" y="6096000"/>
            <a:ext cx="7620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2010</a:t>
            </a:r>
          </a:p>
        </p:txBody>
      </p:sp>
      <p:sp>
        <p:nvSpPr>
          <p:cNvPr id="93" name="Rectangle 92"/>
          <p:cNvSpPr/>
          <p:nvPr/>
        </p:nvSpPr>
        <p:spPr>
          <a:xfrm>
            <a:off x="7315200" y="4191000"/>
            <a:ext cx="304800" cy="1828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0" name="TextBox 26"/>
          <p:cNvSpPr txBox="1">
            <a:spLocks noChangeArrowheads="1"/>
          </p:cNvSpPr>
          <p:nvPr/>
        </p:nvSpPr>
        <p:spPr bwMode="auto">
          <a:xfrm>
            <a:off x="7162800" y="37338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17</a:t>
            </a:r>
          </a:p>
        </p:txBody>
      </p:sp>
      <p:sp>
        <p:nvSpPr>
          <p:cNvPr id="97" name="Isosceles Triangle 96"/>
          <p:cNvSpPr/>
          <p:nvPr/>
        </p:nvSpPr>
        <p:spPr>
          <a:xfrm>
            <a:off x="7467600" y="3581400"/>
            <a:ext cx="152400" cy="152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9" name="Straight Connector 98"/>
          <p:cNvCxnSpPr>
            <a:endCxn id="97" idx="1"/>
          </p:cNvCxnSpPr>
          <p:nvPr/>
        </p:nvCxnSpPr>
        <p:spPr>
          <a:xfrm flipV="1">
            <a:off x="6858000" y="3657600"/>
            <a:ext cx="6477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85725"/>
            <a:ext cx="9144000" cy="1447800"/>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00"/>
                </a:solidFill>
                <a:latin typeface="Tahoma" pitchFamily="-64" charset="0"/>
                <a:ea typeface="ＭＳ Ｐゴシック" pitchFamily="-64" charset="-128"/>
              </a:rPr>
              <a:t>Major Accidents </a:t>
            </a:r>
          </a:p>
          <a:p>
            <a:pPr algn="ctr" eaLnBrk="0" hangingPunct="0"/>
            <a:r>
              <a:rPr lang="en-US" sz="2400" b="1">
                <a:solidFill>
                  <a:srgbClr val="FFFF00"/>
                </a:solidFill>
                <a:latin typeface="Tahoma" pitchFamily="-64" charset="0"/>
                <a:ea typeface="ＭＳ Ｐゴシック" pitchFamily="-64" charset="-128"/>
              </a:rPr>
              <a:t> </a:t>
            </a:r>
            <a:r>
              <a:rPr lang="en-US" sz="3200" b="1">
                <a:solidFill>
                  <a:srgbClr val="FFFF00"/>
                </a:solidFill>
                <a:latin typeface="Tahoma" pitchFamily="-64" charset="0"/>
                <a:ea typeface="ＭＳ Ｐゴシック" pitchFamily="-64" charset="-128"/>
              </a:rPr>
              <a:t>Business  Jets</a:t>
            </a:r>
            <a:r>
              <a:rPr lang="en-US" sz="2200" b="1">
                <a:solidFill>
                  <a:srgbClr val="FFFF00"/>
                </a:solidFill>
                <a:latin typeface="Tahoma" pitchFamily="-64" charset="0"/>
                <a:ea typeface="ＭＳ Ｐゴシック" pitchFamily="-64" charset="-128"/>
              </a:rPr>
              <a:t>                    </a:t>
            </a:r>
          </a:p>
          <a:p>
            <a:pPr algn="ctr" eaLnBrk="0" hangingPunct="0"/>
            <a:r>
              <a:rPr lang="en-US" sz="2200" b="1">
                <a:solidFill>
                  <a:srgbClr val="FFFF00"/>
                </a:solidFill>
                <a:latin typeface="Tahoma" pitchFamily="-64" charset="0"/>
                <a:ea typeface="ＭＳ Ｐゴシック" pitchFamily="-64" charset="-128"/>
              </a:rPr>
              <a:t>     </a:t>
            </a:r>
            <a:r>
              <a:rPr lang="en-US" sz="2400" b="1">
                <a:solidFill>
                  <a:srgbClr val="FFFF00"/>
                </a:solidFill>
                <a:latin typeface="Tahoma" pitchFamily="-64" charset="0"/>
                <a:ea typeface="ＭＳ Ｐゴシック" pitchFamily="-64" charset="-128"/>
              </a:rPr>
              <a:t>1 January 2010  to  1 November 2010 </a:t>
            </a:r>
            <a:r>
              <a:rPr lang="en-US" sz="2200" b="1">
                <a:solidFill>
                  <a:srgbClr val="FFFF00"/>
                </a:solidFill>
                <a:latin typeface="Tahoma" pitchFamily="-64" charset="0"/>
                <a:ea typeface="ＭＳ Ｐゴシック" pitchFamily="-64" charset="-128"/>
              </a:rPr>
              <a:t>	       </a:t>
            </a:r>
          </a:p>
        </p:txBody>
      </p:sp>
      <p:graphicFrame>
        <p:nvGraphicFramePr>
          <p:cNvPr id="3157" name="Group 85"/>
          <p:cNvGraphicFramePr>
            <a:graphicFrameLocks noGrp="1"/>
          </p:cNvGraphicFramePr>
          <p:nvPr/>
        </p:nvGraphicFramePr>
        <p:xfrm>
          <a:off x="0" y="1908175"/>
          <a:ext cx="9220200" cy="2433638"/>
        </p:xfrm>
        <a:graphic>
          <a:graphicData uri="http://schemas.openxmlformats.org/drawingml/2006/table">
            <a:tbl>
              <a:tblPr/>
              <a:tblGrid>
                <a:gridCol w="1447800"/>
                <a:gridCol w="1905000"/>
                <a:gridCol w="1905000"/>
                <a:gridCol w="1981200"/>
                <a:gridCol w="1219200"/>
                <a:gridCol w="762000"/>
              </a:tblGrid>
              <a:tr h="366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Tahoma" pitchFamily="34" charset="0"/>
                          <a:cs typeface="Arial" charset="0"/>
                        </a:rPr>
                        <a:t>Date</a:t>
                      </a:r>
                      <a:endParaRPr kumimoji="0" lang="es-ES" sz="1800" b="0"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Tahoma" pitchFamily="34" charset="0"/>
                          <a:cs typeface="Arial" charset="0"/>
                        </a:rPr>
                        <a:t>Operator</a:t>
                      </a:r>
                      <a:endParaRPr kumimoji="0" lang="es-ES" sz="1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Tahoma" pitchFamily="34" charset="0"/>
                          <a:cs typeface="Arial" charset="0"/>
                        </a:rPr>
                        <a:t>Aircraft</a:t>
                      </a:r>
                      <a:endParaRPr kumimoji="0" lang="es-ES" sz="1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Tahoma" pitchFamily="34" charset="0"/>
                          <a:cs typeface="Arial" charset="0"/>
                        </a:rPr>
                        <a:t>Location</a:t>
                      </a:r>
                      <a:endParaRPr kumimoji="0" lang="es-ES" sz="1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Tahoma" pitchFamily="34" charset="0"/>
                          <a:cs typeface="Arial" charset="0"/>
                        </a:rPr>
                        <a:t>Phase</a:t>
                      </a:r>
                      <a:endParaRPr kumimoji="0" lang="es-ES" sz="1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Tahoma" pitchFamily="34" charset="0"/>
                          <a:cs typeface="Arial" charset="0"/>
                        </a:rPr>
                        <a:t>Fatal</a:t>
                      </a:r>
                      <a:endParaRPr kumimoji="0" lang="es-ES" sz="1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05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5 January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Royal Air Freight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Lear 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Chicago, IL, USA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Approach</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14 February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Time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Citation Bravo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Schona, Germany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Enroute</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15 July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Prince Aviation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Citation Bravo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Bol, Croatia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Landing</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12 August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Ocean Air Taxi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Lear 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tx1"/>
                          </a:solidFill>
                          <a:effectLst/>
                          <a:latin typeface="Tahoma" pitchFamily="34" charset="0"/>
                        </a:rPr>
                        <a:t>Rio de Janeiro, Brazil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Landing</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31 </a:t>
                      </a:r>
                      <a:r>
                        <a:rPr kumimoji="0" lang="es-ES" sz="1600" b="1" i="0" u="none" strike="noStrike" cap="none" normalizeH="0" baseline="0" dirty="0" err="1" smtClean="0">
                          <a:ln>
                            <a:noFill/>
                          </a:ln>
                          <a:solidFill>
                            <a:schemeClr val="tx1"/>
                          </a:solidFill>
                          <a:effectLst/>
                          <a:latin typeface="Tahoma" pitchFamily="34" charset="0"/>
                        </a:rPr>
                        <a:t>August</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Trans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Citation</a:t>
                      </a:r>
                      <a:r>
                        <a:rPr kumimoji="0" lang="es-ES" sz="1600" b="1" i="0" u="none" strike="noStrike" cap="none" normalizeH="0" baseline="0" dirty="0" smtClean="0">
                          <a:ln>
                            <a:noFill/>
                          </a:ln>
                          <a:solidFill>
                            <a:schemeClr val="tx1"/>
                          </a:solidFill>
                          <a:effectLst/>
                          <a:latin typeface="Tahoma" pitchFamily="34" charset="0"/>
                        </a:rPr>
                        <a:t> II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Misima, PNG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Landing</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ahoma"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22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6 </a:t>
                      </a:r>
                      <a:r>
                        <a:rPr kumimoji="0" lang="es-ES" sz="1600" b="1" i="0" u="none" strike="noStrike" cap="none" normalizeH="0" baseline="0" dirty="0" err="1" smtClean="0">
                          <a:ln>
                            <a:noFill/>
                          </a:ln>
                          <a:solidFill>
                            <a:schemeClr val="tx1"/>
                          </a:solidFill>
                          <a:effectLst/>
                          <a:latin typeface="Tahoma" pitchFamily="34" charset="0"/>
                        </a:rPr>
                        <a:t>October</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Aviones Taxi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Citation</a:t>
                      </a:r>
                      <a:r>
                        <a:rPr kumimoji="0" lang="es-ES" sz="1600" b="1" i="0" u="none" strike="noStrike" cap="none" normalizeH="0" baseline="0" dirty="0" smtClean="0">
                          <a:ln>
                            <a:noFill/>
                          </a:ln>
                          <a:solidFill>
                            <a:schemeClr val="tx1"/>
                          </a:solidFill>
                          <a:effectLst/>
                          <a:latin typeface="Tahoma" pitchFamily="34" charset="0"/>
                        </a:rPr>
                        <a:t> ISP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Veracruz, </a:t>
                      </a:r>
                      <a:r>
                        <a:rPr kumimoji="0" lang="es-ES" sz="1600" b="1" i="0" u="none" strike="noStrike" cap="none" normalizeH="0" baseline="0" dirty="0" err="1" smtClean="0">
                          <a:ln>
                            <a:noFill/>
                          </a:ln>
                          <a:solidFill>
                            <a:schemeClr val="tx1"/>
                          </a:solidFill>
                          <a:effectLst/>
                          <a:latin typeface="Tahoma" pitchFamily="34" charset="0"/>
                        </a:rPr>
                        <a:t>Mexico</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chemeClr val="tx1"/>
                          </a:solidFill>
                          <a:effectLst/>
                          <a:latin typeface="Tahoma" pitchFamily="34" charset="0"/>
                        </a:rPr>
                        <a:t>Enroute</a:t>
                      </a:r>
                      <a:endParaRPr kumimoji="0" lang="es-ES" sz="16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ahoma" pitchFamily="34"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0301" name="Rectangle 110"/>
          <p:cNvSpPr>
            <a:spLocks noChangeArrowheads="1"/>
          </p:cNvSpPr>
          <p:nvPr/>
        </p:nvSpPr>
        <p:spPr bwMode="auto">
          <a:xfrm>
            <a:off x="-33338" y="6521450"/>
            <a:ext cx="1785938" cy="336550"/>
          </a:xfrm>
          <a:prstGeom prst="rect">
            <a:avLst/>
          </a:prstGeom>
          <a:noFill/>
          <a:ln w="9525">
            <a:noFill/>
            <a:miter lim="800000"/>
            <a:headEnd/>
            <a:tailEnd/>
          </a:ln>
        </p:spPr>
        <p:txBody>
          <a:bodyPr wrap="none" lIns="92075" tIns="46038" rIns="92075" bIns="46038">
            <a:spAutoFit/>
          </a:bodyPr>
          <a:lstStyle/>
          <a:p>
            <a:pPr eaLnBrk="0" hangingPunct="0"/>
            <a:r>
              <a:rPr lang="en-US" sz="1600" b="1">
                <a:solidFill>
                  <a:srgbClr val="FFFF00"/>
                </a:solidFill>
                <a:ea typeface="ＭＳ Ｐゴシック" pitchFamily="-64" charset="-128"/>
              </a:rPr>
              <a:t>Source:  Ascend</a:t>
            </a:r>
          </a:p>
        </p:txBody>
      </p:sp>
      <p:sp>
        <p:nvSpPr>
          <p:cNvPr id="10302" name="Rectangle 111"/>
          <p:cNvSpPr>
            <a:spLocks noChangeArrowheads="1"/>
          </p:cNvSpPr>
          <p:nvPr/>
        </p:nvSpPr>
        <p:spPr bwMode="auto">
          <a:xfrm>
            <a:off x="0" y="15605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44450"/>
            <a:ext cx="9144000" cy="862013"/>
          </a:xfrm>
          <a:prstGeom prst="rect">
            <a:avLst/>
          </a:prstGeom>
          <a:noFill/>
          <a:ln w="9525">
            <a:noFill/>
            <a:miter lim="800000"/>
            <a:headEnd/>
            <a:tailEnd/>
          </a:ln>
        </p:spPr>
        <p:txBody>
          <a:bodyPr lIns="92075" tIns="46038" rIns="92075" bIns="46038">
            <a:spAutoFit/>
          </a:bodyPr>
          <a:lstStyle/>
          <a:p>
            <a:pPr algn="ctr" eaLnBrk="0" hangingPunct="0"/>
            <a:r>
              <a:rPr lang="en-US" sz="2800" b="1">
                <a:solidFill>
                  <a:srgbClr val="FFFF00"/>
                </a:solidFill>
                <a:latin typeface="Tahoma" pitchFamily="-64" charset="0"/>
                <a:ea typeface="ＭＳ Ｐゴシック" pitchFamily="-64" charset="-128"/>
              </a:rPr>
              <a:t>Business Jet Major Accidents</a:t>
            </a:r>
            <a:r>
              <a:rPr lang="en-US" sz="2200" b="1">
                <a:solidFill>
                  <a:srgbClr val="FFFF00"/>
                </a:solidFill>
                <a:latin typeface="Tahoma" pitchFamily="-64" charset="0"/>
                <a:ea typeface="ＭＳ Ｐゴシック" pitchFamily="-64" charset="-128"/>
              </a:rPr>
              <a:t> </a:t>
            </a:r>
          </a:p>
          <a:p>
            <a:pPr algn="ctr" eaLnBrk="0" hangingPunct="0"/>
            <a:r>
              <a:rPr lang="en-US" sz="2200" b="1">
                <a:solidFill>
                  <a:srgbClr val="FFFF00"/>
                </a:solidFill>
                <a:latin typeface="Tahoma" pitchFamily="-64" charset="0"/>
                <a:ea typeface="ＭＳ Ｐゴシック" pitchFamily="-64" charset="-128"/>
              </a:rPr>
              <a:t>   2000  through  2009</a:t>
            </a:r>
            <a:endParaRPr lang="en-US" sz="2400" b="1">
              <a:solidFill>
                <a:srgbClr val="FFFF00"/>
              </a:solidFill>
              <a:latin typeface="Tahoma" pitchFamily="-64" charset="0"/>
              <a:ea typeface="ＭＳ Ｐゴシック" pitchFamily="-64" charset="-128"/>
            </a:endParaRPr>
          </a:p>
        </p:txBody>
      </p:sp>
      <p:sp>
        <p:nvSpPr>
          <p:cNvPr id="11267" name="Rectangle 7"/>
          <p:cNvSpPr>
            <a:spLocks noChangeArrowheads="1"/>
          </p:cNvSpPr>
          <p:nvPr/>
        </p:nvSpPr>
        <p:spPr bwMode="auto">
          <a:xfrm>
            <a:off x="0" y="13319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cxnSp>
        <p:nvCxnSpPr>
          <p:cNvPr id="5" name="Straight Connector 4"/>
          <p:cNvCxnSpPr/>
          <p:nvPr/>
        </p:nvCxnSpPr>
        <p:spPr>
          <a:xfrm rot="5400000">
            <a:off x="-914399" y="3733800"/>
            <a:ext cx="4114800" cy="31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143000" y="5789613"/>
            <a:ext cx="6629400"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771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2105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201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505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267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29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7157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4015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989013" y="47990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989013" y="37322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989013" y="27416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990600" y="1752600"/>
            <a:ext cx="382588"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1282" name="TextBox 32"/>
          <p:cNvSpPr txBox="1">
            <a:spLocks noChangeArrowheads="1"/>
          </p:cNvSpPr>
          <p:nvPr/>
        </p:nvSpPr>
        <p:spPr bwMode="auto">
          <a:xfrm>
            <a:off x="1066800" y="5867400"/>
            <a:ext cx="838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2000</a:t>
            </a:r>
          </a:p>
        </p:txBody>
      </p:sp>
      <p:sp>
        <p:nvSpPr>
          <p:cNvPr id="11283" name="TextBox 33"/>
          <p:cNvSpPr txBox="1">
            <a:spLocks noChangeArrowheads="1"/>
          </p:cNvSpPr>
          <p:nvPr/>
        </p:nvSpPr>
        <p:spPr bwMode="auto">
          <a:xfrm>
            <a:off x="1752600" y="58674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01</a:t>
            </a:r>
          </a:p>
        </p:txBody>
      </p:sp>
      <p:sp>
        <p:nvSpPr>
          <p:cNvPr id="11284" name="TextBox 34"/>
          <p:cNvSpPr txBox="1">
            <a:spLocks noChangeArrowheads="1"/>
          </p:cNvSpPr>
          <p:nvPr/>
        </p:nvSpPr>
        <p:spPr bwMode="auto">
          <a:xfrm>
            <a:off x="2362200" y="58674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02</a:t>
            </a:r>
          </a:p>
        </p:txBody>
      </p:sp>
      <p:sp>
        <p:nvSpPr>
          <p:cNvPr id="11285" name="TextBox 35"/>
          <p:cNvSpPr txBox="1">
            <a:spLocks noChangeArrowheads="1"/>
          </p:cNvSpPr>
          <p:nvPr/>
        </p:nvSpPr>
        <p:spPr bwMode="auto">
          <a:xfrm>
            <a:off x="3048000" y="58674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03</a:t>
            </a:r>
          </a:p>
        </p:txBody>
      </p:sp>
      <p:sp>
        <p:nvSpPr>
          <p:cNvPr id="11286" name="TextBox 36"/>
          <p:cNvSpPr txBox="1">
            <a:spLocks noChangeArrowheads="1"/>
          </p:cNvSpPr>
          <p:nvPr/>
        </p:nvSpPr>
        <p:spPr bwMode="auto">
          <a:xfrm>
            <a:off x="37338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04</a:t>
            </a:r>
          </a:p>
        </p:txBody>
      </p:sp>
      <p:sp>
        <p:nvSpPr>
          <p:cNvPr id="11287" name="TextBox 37"/>
          <p:cNvSpPr txBox="1">
            <a:spLocks noChangeArrowheads="1"/>
          </p:cNvSpPr>
          <p:nvPr/>
        </p:nvSpPr>
        <p:spPr bwMode="auto">
          <a:xfrm>
            <a:off x="44958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05</a:t>
            </a:r>
          </a:p>
        </p:txBody>
      </p:sp>
      <p:sp>
        <p:nvSpPr>
          <p:cNvPr id="11288" name="TextBox 40"/>
          <p:cNvSpPr txBox="1">
            <a:spLocks noChangeArrowheads="1"/>
          </p:cNvSpPr>
          <p:nvPr/>
        </p:nvSpPr>
        <p:spPr bwMode="auto">
          <a:xfrm>
            <a:off x="5181600" y="58674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06</a:t>
            </a:r>
          </a:p>
        </p:txBody>
      </p:sp>
      <p:sp>
        <p:nvSpPr>
          <p:cNvPr id="11289" name="TextBox 41"/>
          <p:cNvSpPr txBox="1">
            <a:spLocks noChangeArrowheads="1"/>
          </p:cNvSpPr>
          <p:nvPr/>
        </p:nvSpPr>
        <p:spPr bwMode="auto">
          <a:xfrm>
            <a:off x="58674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07</a:t>
            </a:r>
          </a:p>
        </p:txBody>
      </p:sp>
      <p:sp>
        <p:nvSpPr>
          <p:cNvPr id="11290" name="TextBox 42"/>
          <p:cNvSpPr txBox="1">
            <a:spLocks noChangeArrowheads="1"/>
          </p:cNvSpPr>
          <p:nvPr/>
        </p:nvSpPr>
        <p:spPr bwMode="auto">
          <a:xfrm>
            <a:off x="65532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08</a:t>
            </a:r>
          </a:p>
        </p:txBody>
      </p:sp>
      <p:sp>
        <p:nvSpPr>
          <p:cNvPr id="11291" name="TextBox 44"/>
          <p:cNvSpPr txBox="1">
            <a:spLocks noChangeArrowheads="1"/>
          </p:cNvSpPr>
          <p:nvPr/>
        </p:nvSpPr>
        <p:spPr bwMode="auto">
          <a:xfrm>
            <a:off x="381000" y="46482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5</a:t>
            </a:r>
          </a:p>
        </p:txBody>
      </p:sp>
      <p:sp>
        <p:nvSpPr>
          <p:cNvPr id="11292" name="TextBox 46"/>
          <p:cNvSpPr txBox="1">
            <a:spLocks noChangeArrowheads="1"/>
          </p:cNvSpPr>
          <p:nvPr/>
        </p:nvSpPr>
        <p:spPr bwMode="auto">
          <a:xfrm>
            <a:off x="381000" y="35925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10</a:t>
            </a:r>
          </a:p>
        </p:txBody>
      </p:sp>
      <p:sp>
        <p:nvSpPr>
          <p:cNvPr id="11293" name="TextBox 48"/>
          <p:cNvSpPr txBox="1">
            <a:spLocks noChangeArrowheads="1"/>
          </p:cNvSpPr>
          <p:nvPr/>
        </p:nvSpPr>
        <p:spPr bwMode="auto">
          <a:xfrm>
            <a:off x="457200" y="2525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15</a:t>
            </a:r>
          </a:p>
        </p:txBody>
      </p:sp>
      <p:sp>
        <p:nvSpPr>
          <p:cNvPr id="11294" name="TextBox 50"/>
          <p:cNvSpPr txBox="1">
            <a:spLocks noChangeArrowheads="1"/>
          </p:cNvSpPr>
          <p:nvPr/>
        </p:nvSpPr>
        <p:spPr bwMode="auto">
          <a:xfrm>
            <a:off x="457200" y="15240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20</a:t>
            </a:r>
          </a:p>
        </p:txBody>
      </p:sp>
      <p:sp>
        <p:nvSpPr>
          <p:cNvPr id="52" name="Rectangle 51"/>
          <p:cNvSpPr/>
          <p:nvPr/>
        </p:nvSpPr>
        <p:spPr>
          <a:xfrm>
            <a:off x="1295400" y="4038600"/>
            <a:ext cx="304800" cy="1752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1828800" y="2895600"/>
            <a:ext cx="304800" cy="2895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2438400" y="4038600"/>
            <a:ext cx="304800" cy="1752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3124200" y="2895600"/>
            <a:ext cx="304800" cy="2895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3810000" y="4038600"/>
            <a:ext cx="304800" cy="1752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4572000" y="2743200"/>
            <a:ext cx="304800" cy="3048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257800" y="3886200"/>
            <a:ext cx="304800" cy="1905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5943600" y="3505200"/>
            <a:ext cx="304800" cy="228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29400" y="3505200"/>
            <a:ext cx="304800" cy="228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04" name="TextBox 60"/>
          <p:cNvSpPr txBox="1">
            <a:spLocks noChangeArrowheads="1"/>
          </p:cNvSpPr>
          <p:nvPr/>
        </p:nvSpPr>
        <p:spPr bwMode="auto">
          <a:xfrm>
            <a:off x="1295400" y="4038600"/>
            <a:ext cx="3048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8</a:t>
            </a:r>
          </a:p>
        </p:txBody>
      </p:sp>
      <p:sp>
        <p:nvSpPr>
          <p:cNvPr id="11305" name="TextBox 62"/>
          <p:cNvSpPr txBox="1">
            <a:spLocks noChangeArrowheads="1"/>
          </p:cNvSpPr>
          <p:nvPr/>
        </p:nvSpPr>
        <p:spPr bwMode="auto">
          <a:xfrm>
            <a:off x="1752600" y="30480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14</a:t>
            </a:r>
          </a:p>
        </p:txBody>
      </p:sp>
      <p:sp>
        <p:nvSpPr>
          <p:cNvPr id="11306" name="TextBox 63"/>
          <p:cNvSpPr txBox="1">
            <a:spLocks noChangeArrowheads="1"/>
          </p:cNvSpPr>
          <p:nvPr/>
        </p:nvSpPr>
        <p:spPr bwMode="auto">
          <a:xfrm>
            <a:off x="2438400" y="4114800"/>
            <a:ext cx="3810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8</a:t>
            </a:r>
          </a:p>
        </p:txBody>
      </p:sp>
      <p:sp>
        <p:nvSpPr>
          <p:cNvPr id="11307" name="TextBox 64"/>
          <p:cNvSpPr txBox="1">
            <a:spLocks noChangeArrowheads="1"/>
          </p:cNvSpPr>
          <p:nvPr/>
        </p:nvSpPr>
        <p:spPr bwMode="auto">
          <a:xfrm>
            <a:off x="3048000" y="28956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14</a:t>
            </a:r>
          </a:p>
        </p:txBody>
      </p:sp>
      <p:sp>
        <p:nvSpPr>
          <p:cNvPr id="11308" name="TextBox 65"/>
          <p:cNvSpPr txBox="1">
            <a:spLocks noChangeArrowheads="1"/>
          </p:cNvSpPr>
          <p:nvPr/>
        </p:nvSpPr>
        <p:spPr bwMode="auto">
          <a:xfrm>
            <a:off x="3810000" y="4038600"/>
            <a:ext cx="3810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8</a:t>
            </a:r>
          </a:p>
        </p:txBody>
      </p:sp>
      <p:sp>
        <p:nvSpPr>
          <p:cNvPr id="11309" name="TextBox 66"/>
          <p:cNvSpPr txBox="1">
            <a:spLocks noChangeArrowheads="1"/>
          </p:cNvSpPr>
          <p:nvPr/>
        </p:nvSpPr>
        <p:spPr bwMode="auto">
          <a:xfrm>
            <a:off x="4495800" y="27432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15</a:t>
            </a:r>
          </a:p>
        </p:txBody>
      </p:sp>
      <p:sp>
        <p:nvSpPr>
          <p:cNvPr id="11310" name="TextBox 67"/>
          <p:cNvSpPr txBox="1">
            <a:spLocks noChangeArrowheads="1"/>
          </p:cNvSpPr>
          <p:nvPr/>
        </p:nvSpPr>
        <p:spPr bwMode="auto">
          <a:xfrm>
            <a:off x="5257800" y="3886200"/>
            <a:ext cx="3810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9</a:t>
            </a:r>
          </a:p>
        </p:txBody>
      </p:sp>
      <p:sp>
        <p:nvSpPr>
          <p:cNvPr id="11311" name="TextBox 68"/>
          <p:cNvSpPr txBox="1">
            <a:spLocks noChangeArrowheads="1"/>
          </p:cNvSpPr>
          <p:nvPr/>
        </p:nvSpPr>
        <p:spPr bwMode="auto">
          <a:xfrm>
            <a:off x="5867400" y="35814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11</a:t>
            </a:r>
          </a:p>
        </p:txBody>
      </p:sp>
      <p:sp>
        <p:nvSpPr>
          <p:cNvPr id="11312" name="TextBox 69"/>
          <p:cNvSpPr txBox="1">
            <a:spLocks noChangeArrowheads="1"/>
          </p:cNvSpPr>
          <p:nvPr/>
        </p:nvSpPr>
        <p:spPr bwMode="auto">
          <a:xfrm>
            <a:off x="6553200" y="35052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11</a:t>
            </a:r>
          </a:p>
        </p:txBody>
      </p:sp>
      <p:sp>
        <p:nvSpPr>
          <p:cNvPr id="62" name="Rectangle 61"/>
          <p:cNvSpPr/>
          <p:nvPr/>
        </p:nvSpPr>
        <p:spPr>
          <a:xfrm>
            <a:off x="7315200" y="4495800"/>
            <a:ext cx="304800" cy="1295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Connector 62"/>
          <p:cNvCxnSpPr/>
          <p:nvPr/>
        </p:nvCxnSpPr>
        <p:spPr>
          <a:xfrm rot="5400000">
            <a:off x="70873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1315" name="TextBox 69"/>
          <p:cNvSpPr txBox="1">
            <a:spLocks noChangeArrowheads="1"/>
          </p:cNvSpPr>
          <p:nvPr/>
        </p:nvSpPr>
        <p:spPr bwMode="auto">
          <a:xfrm>
            <a:off x="7315200" y="4767263"/>
            <a:ext cx="304800" cy="338137"/>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7</a:t>
            </a:r>
          </a:p>
        </p:txBody>
      </p:sp>
      <p:sp>
        <p:nvSpPr>
          <p:cNvPr id="11316" name="TextBox 42"/>
          <p:cNvSpPr txBox="1">
            <a:spLocks noChangeArrowheads="1"/>
          </p:cNvSpPr>
          <p:nvPr/>
        </p:nvSpPr>
        <p:spPr bwMode="auto">
          <a:xfrm>
            <a:off x="71628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09</a:t>
            </a:r>
          </a:p>
        </p:txBody>
      </p:sp>
      <p:cxnSp>
        <p:nvCxnSpPr>
          <p:cNvPr id="61" name="Straight Connector 60"/>
          <p:cNvCxnSpPr/>
          <p:nvPr/>
        </p:nvCxnSpPr>
        <p:spPr>
          <a:xfrm rot="5400000">
            <a:off x="7696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76200"/>
            <a:ext cx="9144000" cy="1293813"/>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00"/>
                </a:solidFill>
                <a:latin typeface="Tahoma" pitchFamily="-64" charset="0"/>
                <a:ea typeface="ＭＳ Ｐゴシック" pitchFamily="-64" charset="-128"/>
              </a:rPr>
              <a:t>Major Accidents </a:t>
            </a:r>
          </a:p>
          <a:p>
            <a:pPr algn="ctr" eaLnBrk="0" hangingPunct="0"/>
            <a:r>
              <a:rPr lang="en-US" sz="2400" b="1">
                <a:solidFill>
                  <a:srgbClr val="FFFF00"/>
                </a:solidFill>
                <a:latin typeface="Tahoma" pitchFamily="-64" charset="0"/>
                <a:ea typeface="ＭＳ Ｐゴシック" pitchFamily="-64" charset="-128"/>
              </a:rPr>
              <a:t> </a:t>
            </a:r>
            <a:r>
              <a:rPr lang="en-US" sz="2200" b="1">
                <a:solidFill>
                  <a:srgbClr val="FFFF00"/>
                </a:solidFill>
                <a:latin typeface="Tahoma" pitchFamily="-64" charset="0"/>
                <a:ea typeface="ＭＳ Ｐゴシック" pitchFamily="-64" charset="-128"/>
              </a:rPr>
              <a:t>Commercial Turboprops (&gt; 14 seats) </a:t>
            </a:r>
          </a:p>
          <a:p>
            <a:pPr algn="ctr" eaLnBrk="0" hangingPunct="0"/>
            <a:r>
              <a:rPr lang="en-US" sz="2200" b="1">
                <a:solidFill>
                  <a:srgbClr val="FFFF00"/>
                </a:solidFill>
                <a:latin typeface="Tahoma" pitchFamily="-64" charset="0"/>
                <a:ea typeface="ＭＳ Ｐゴシック" pitchFamily="-64" charset="-128"/>
              </a:rPr>
              <a:t>1  January  2010  to  1 November 2010 </a:t>
            </a:r>
          </a:p>
        </p:txBody>
      </p:sp>
      <p:sp>
        <p:nvSpPr>
          <p:cNvPr id="12291" name="Rectangle 3"/>
          <p:cNvSpPr>
            <a:spLocks noChangeArrowheads="1"/>
          </p:cNvSpPr>
          <p:nvPr/>
        </p:nvSpPr>
        <p:spPr bwMode="auto">
          <a:xfrm>
            <a:off x="0" y="6594475"/>
            <a:ext cx="1582738" cy="304800"/>
          </a:xfrm>
          <a:prstGeom prst="rect">
            <a:avLst/>
          </a:prstGeom>
          <a:noFill/>
          <a:ln w="9525">
            <a:noFill/>
            <a:miter lim="800000"/>
            <a:headEnd/>
            <a:tailEnd/>
          </a:ln>
        </p:spPr>
        <p:txBody>
          <a:bodyPr wrap="none" lIns="92075" tIns="46038" rIns="92075" bIns="46038">
            <a:spAutoFit/>
          </a:bodyPr>
          <a:lstStyle/>
          <a:p>
            <a:pPr eaLnBrk="0" hangingPunct="0"/>
            <a:r>
              <a:rPr lang="en-US" sz="1400" b="1">
                <a:solidFill>
                  <a:srgbClr val="FFFF00"/>
                </a:solidFill>
                <a:ea typeface="ＭＳ Ｐゴシック" pitchFamily="-64" charset="-128"/>
              </a:rPr>
              <a:t>Source:  Ascend</a:t>
            </a:r>
          </a:p>
        </p:txBody>
      </p:sp>
      <p:graphicFrame>
        <p:nvGraphicFramePr>
          <p:cNvPr id="24785" name="Group 209"/>
          <p:cNvGraphicFramePr>
            <a:graphicFrameLocks noGrp="1"/>
          </p:cNvGraphicFramePr>
          <p:nvPr/>
        </p:nvGraphicFramePr>
        <p:xfrm>
          <a:off x="9525" y="1370013"/>
          <a:ext cx="9144000" cy="4968875"/>
        </p:xfrm>
        <a:graphic>
          <a:graphicData uri="http://schemas.openxmlformats.org/drawingml/2006/table">
            <a:tbl>
              <a:tblPr/>
              <a:tblGrid>
                <a:gridCol w="1362075"/>
                <a:gridCol w="2286000"/>
                <a:gridCol w="1295400"/>
                <a:gridCol w="2133600"/>
                <a:gridCol w="1143000"/>
                <a:gridCol w="923925"/>
              </a:tblGrid>
              <a:tr h="2873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ahoma" pitchFamily="34" charset="0"/>
                          <a:cs typeface="Arial" charset="0"/>
                        </a:rPr>
                        <a:t>Date</a:t>
                      </a:r>
                      <a:endParaRPr kumimoji="0" lang="es-ES" sz="20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ahoma" pitchFamily="34" charset="0"/>
                          <a:cs typeface="Arial" charset="0"/>
                        </a:rPr>
                        <a:t>Operator</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ahoma" pitchFamily="34" charset="0"/>
                          <a:cs typeface="Arial" charset="0"/>
                        </a:rPr>
                        <a:t>Aircraft</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ahoma" pitchFamily="34" charset="0"/>
                          <a:cs typeface="Arial" charset="0"/>
                        </a:rPr>
                        <a:t>Location</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ahoma" pitchFamily="34" charset="0"/>
                          <a:cs typeface="Arial" charset="0"/>
                        </a:rPr>
                        <a:t>Phase</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ahoma" pitchFamily="34" charset="0"/>
                          <a:cs typeface="Arial" charset="0"/>
                        </a:rPr>
                        <a:t>Fatal</a:t>
                      </a:r>
                      <a:endParaRPr kumimoji="0" lang="es-E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73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22 </a:t>
                      </a:r>
                      <a:r>
                        <a:rPr kumimoji="0" lang="es-ES" sz="1400" b="1" i="0" u="none" strike="noStrike" cap="none" normalizeH="0" baseline="0" dirty="0" err="1" smtClean="0">
                          <a:ln>
                            <a:noFill/>
                          </a:ln>
                          <a:solidFill>
                            <a:schemeClr val="tx1"/>
                          </a:solidFill>
                          <a:effectLst/>
                          <a:latin typeface="Tahoma" pitchFamily="34" charset="0"/>
                        </a:rPr>
                        <a:t>January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Alaska Central Express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B-1900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Sand</a:t>
                      </a:r>
                      <a:r>
                        <a:rPr kumimoji="0" lang="es-ES" sz="1400" b="1" i="0" u="none" strike="noStrike" cap="none" normalizeH="0" baseline="0" dirty="0" smtClean="0">
                          <a:ln>
                            <a:noFill/>
                          </a:ln>
                          <a:solidFill>
                            <a:schemeClr val="tx1"/>
                          </a:solidFill>
                          <a:effectLst/>
                          <a:latin typeface="Tahoma" pitchFamily="34" charset="0"/>
                        </a:rPr>
                        <a:t> Point, AK, USA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Takeoff</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2</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B050"/>
                          </a:solidFill>
                          <a:effectLst/>
                          <a:latin typeface="Tahoma" pitchFamily="34" charset="0"/>
                        </a:rPr>
                        <a:t>25 </a:t>
                      </a:r>
                      <a:r>
                        <a:rPr kumimoji="0" lang="es-ES" sz="1400" b="1" i="0" u="none" strike="noStrike" cap="none" normalizeH="0" baseline="0" dirty="0" err="1" smtClean="0">
                          <a:ln>
                            <a:noFill/>
                          </a:ln>
                          <a:solidFill>
                            <a:srgbClr val="00B050"/>
                          </a:solidFill>
                          <a:effectLst/>
                          <a:latin typeface="Tahoma" pitchFamily="34" charset="0"/>
                        </a:rPr>
                        <a:t>January</a:t>
                      </a:r>
                      <a:endParaRPr kumimoji="0" lang="es-ES" sz="1400" b="1" i="0" u="none" strike="noStrike" cap="none" normalizeH="0" baseline="0" dirty="0" smtClean="0">
                        <a:ln>
                          <a:noFill/>
                        </a:ln>
                        <a:solidFill>
                          <a:srgbClr val="00B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kern="1200" dirty="0" err="1" smtClean="0">
                          <a:solidFill>
                            <a:srgbClr val="00B050"/>
                          </a:solidFill>
                          <a:latin typeface="Tahoma" pitchFamily="34" charset="0"/>
                          <a:ea typeface="+mn-ea"/>
                          <a:cs typeface="Tahoma" pitchFamily="34" charset="0"/>
                        </a:rPr>
                        <a:t>Piquiatuba</a:t>
                      </a:r>
                      <a:r>
                        <a:rPr lang="en-US" sz="1400" b="1" kern="1200" dirty="0" smtClean="0">
                          <a:solidFill>
                            <a:srgbClr val="00B050"/>
                          </a:solidFill>
                          <a:latin typeface="Tahoma" pitchFamily="34" charset="0"/>
                          <a:ea typeface="+mn-ea"/>
                          <a:cs typeface="Tahoma" pitchFamily="34" charset="0"/>
                        </a:rPr>
                        <a:t> Taxi </a:t>
                      </a:r>
                      <a:r>
                        <a:rPr lang="en-US" sz="1400" b="1" kern="1200" dirty="0" err="1" smtClean="0">
                          <a:solidFill>
                            <a:srgbClr val="00B050"/>
                          </a:solidFill>
                          <a:latin typeface="Tahoma" pitchFamily="34" charset="0"/>
                          <a:ea typeface="+mn-ea"/>
                          <a:cs typeface="Tahoma" pitchFamily="34" charset="0"/>
                        </a:rPr>
                        <a:t>Aereo</a:t>
                      </a:r>
                      <a:r>
                        <a:rPr lang="en-US" sz="1400" b="1" kern="1200" dirty="0" smtClean="0">
                          <a:solidFill>
                            <a:srgbClr val="00B050"/>
                          </a:solidFill>
                          <a:latin typeface="Tahoma" pitchFamily="34" charset="0"/>
                          <a:ea typeface="+mn-ea"/>
                          <a:cs typeface="Tahoma" pitchFamily="34" charset="0"/>
                        </a:rPr>
                        <a:t> </a:t>
                      </a:r>
                      <a:endParaRPr kumimoji="0" lang="es-ES" sz="1400" b="1" i="0" u="none" strike="noStrike" cap="none" normalizeH="0" baseline="0" dirty="0" smtClean="0">
                        <a:ln>
                          <a:noFill/>
                        </a:ln>
                        <a:solidFill>
                          <a:srgbClr val="00B05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B050"/>
                          </a:solidFill>
                          <a:effectLst/>
                          <a:latin typeface="Tahoma" pitchFamily="34" charset="0"/>
                        </a:rPr>
                        <a:t>EMB-110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B050"/>
                          </a:solidFill>
                          <a:effectLst/>
                          <a:latin typeface="Tahoma" pitchFamily="34" charset="0"/>
                        </a:rPr>
                        <a:t>Para, </a:t>
                      </a:r>
                      <a:r>
                        <a:rPr kumimoji="0" lang="es-ES" sz="1400" b="1" i="0" u="none" strike="noStrike" cap="none" normalizeH="0" baseline="0" dirty="0" err="1" smtClean="0">
                          <a:ln>
                            <a:noFill/>
                          </a:ln>
                          <a:solidFill>
                            <a:srgbClr val="00B050"/>
                          </a:solidFill>
                          <a:effectLst/>
                          <a:latin typeface="Tahoma" pitchFamily="34" charset="0"/>
                        </a:rPr>
                        <a:t>Brazil</a:t>
                      </a:r>
                      <a:endParaRPr kumimoji="0" lang="es-ES" sz="1400" b="1" i="0" u="none" strike="noStrike" cap="none" normalizeH="0" baseline="0" dirty="0" smtClean="0">
                        <a:ln>
                          <a:noFill/>
                        </a:ln>
                        <a:solidFill>
                          <a:srgbClr val="00B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B050"/>
                          </a:solidFill>
                          <a:effectLst/>
                          <a:latin typeface="Tahoma" pitchFamily="34" charset="0"/>
                        </a:rPr>
                        <a:t>Approach</a:t>
                      </a:r>
                      <a:endParaRPr kumimoji="0" lang="es-ES" sz="1400" b="1" i="0" u="none" strike="noStrike" cap="none" normalizeH="0" baseline="0" dirty="0" smtClean="0">
                        <a:ln>
                          <a:noFill/>
                        </a:ln>
                        <a:solidFill>
                          <a:srgbClr val="00B05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B050"/>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18 </a:t>
                      </a:r>
                      <a:r>
                        <a:rPr kumimoji="0" lang="es-ES" sz="1400" b="1" i="0" u="none" strike="noStrike" cap="none" normalizeH="0" baseline="0" dirty="0" err="1" smtClean="0">
                          <a:ln>
                            <a:noFill/>
                          </a:ln>
                          <a:solidFill>
                            <a:schemeClr val="tx1"/>
                          </a:solidFill>
                          <a:effectLst/>
                          <a:latin typeface="Tahoma" pitchFamily="34" charset="0"/>
                        </a:rPr>
                        <a:t>March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EXIN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AN-26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Tallinn</a:t>
                      </a:r>
                      <a:r>
                        <a:rPr kumimoji="0" lang="es-ES" sz="1400" b="1" i="0" u="none" strike="noStrike" cap="none" normalizeH="0" baseline="0" dirty="0" smtClean="0">
                          <a:ln>
                            <a:noFill/>
                          </a:ln>
                          <a:solidFill>
                            <a:schemeClr val="tx1"/>
                          </a:solidFill>
                          <a:effectLst/>
                          <a:latin typeface="Tahoma" pitchFamily="34" charset="0"/>
                        </a:rPr>
                        <a:t>, Estonia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Go</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Around</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22 </a:t>
                      </a:r>
                      <a:r>
                        <a:rPr kumimoji="0" lang="es-ES" sz="1400" b="1" i="0" u="none" strike="noStrike" cap="none" normalizeH="0" baseline="0" dirty="0" err="1" smtClean="0">
                          <a:ln>
                            <a:noFill/>
                          </a:ln>
                          <a:solidFill>
                            <a:schemeClr val="tx1"/>
                          </a:solidFill>
                          <a:effectLst/>
                          <a:latin typeface="Tahoma" pitchFamily="34" charset="0"/>
                        </a:rPr>
                        <a:t>March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Airnorth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EMB-120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Darwin, Australia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Takeoff</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2</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52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21 </a:t>
                      </a:r>
                      <a:r>
                        <a:rPr kumimoji="0" lang="es-ES" sz="1400" b="1" i="0" u="none" strike="noStrike" cap="none" normalizeH="0" baseline="0" dirty="0" err="1" smtClean="0">
                          <a:ln>
                            <a:noFill/>
                          </a:ln>
                          <a:solidFill>
                            <a:schemeClr val="tx1"/>
                          </a:solidFill>
                          <a:effectLst/>
                          <a:latin typeface="Tahoma" pitchFamily="34" charset="0"/>
                        </a:rPr>
                        <a:t>April</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Interisland</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smtClean="0">
                          <a:ln>
                            <a:noFill/>
                          </a:ln>
                          <a:solidFill>
                            <a:schemeClr val="tx1"/>
                          </a:solidFill>
                          <a:effectLst/>
                          <a:latin typeface="Tahoma" pitchFamily="34" charset="0"/>
                        </a:rPr>
                        <a:t>Airlines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AN-12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ahoma" pitchFamily="34" charset="0"/>
                        </a:rPr>
                        <a:t>Pampanga, </a:t>
                      </a:r>
                      <a:r>
                        <a:rPr kumimoji="0" lang="es-ES" sz="1200" b="1" i="0" u="none" strike="noStrike" cap="none" normalizeH="0" baseline="0" dirty="0" err="1" smtClean="0">
                          <a:ln>
                            <a:noFill/>
                          </a:ln>
                          <a:solidFill>
                            <a:schemeClr val="tx1"/>
                          </a:solidFill>
                          <a:effectLst/>
                          <a:latin typeface="Tahoma" pitchFamily="34" charset="0"/>
                        </a:rPr>
                        <a:t>Philippines</a:t>
                      </a:r>
                      <a:endParaRPr kumimoji="0" lang="es-ES" sz="12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15 </a:t>
                      </a:r>
                      <a:r>
                        <a:rPr kumimoji="0" lang="es-ES" sz="1400" b="1" i="0" u="none" strike="noStrike" cap="none" normalizeH="0" baseline="0" dirty="0" err="1" smtClean="0">
                          <a:ln>
                            <a:noFill/>
                          </a:ln>
                          <a:solidFill>
                            <a:schemeClr val="tx1"/>
                          </a:solidFill>
                          <a:effectLst/>
                          <a:latin typeface="Tahoma" pitchFamily="34" charset="0"/>
                        </a:rPr>
                        <a:t>May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Blue </a:t>
                      </a:r>
                      <a:r>
                        <a:rPr kumimoji="0" lang="es-ES" sz="1400" b="1" i="0" u="none" strike="noStrike" cap="none" normalizeH="0" baseline="0" dirty="0" err="1" smtClean="0">
                          <a:ln>
                            <a:noFill/>
                          </a:ln>
                          <a:solidFill>
                            <a:schemeClr val="tx1"/>
                          </a:solidFill>
                          <a:effectLst/>
                          <a:latin typeface="Tahoma" pitchFamily="34" charset="0"/>
                        </a:rPr>
                        <a:t>Wings</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dirty="0" err="1" smtClean="0">
                          <a:ln>
                            <a:noFill/>
                          </a:ln>
                          <a:solidFill>
                            <a:schemeClr val="tx1"/>
                          </a:solidFill>
                          <a:effectLst/>
                          <a:latin typeface="Tahoma" pitchFamily="34" charset="0"/>
                        </a:rPr>
                        <a:t>Airlines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AN-28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Poeketi</a:t>
                      </a:r>
                      <a:r>
                        <a:rPr kumimoji="0" lang="es-ES" sz="1400" b="1" i="0" u="none" strike="noStrike" cap="none" normalizeH="0" baseline="0" dirty="0" smtClean="0">
                          <a:ln>
                            <a:noFill/>
                          </a:ln>
                          <a:solidFill>
                            <a:schemeClr val="tx1"/>
                          </a:solidFill>
                          <a:effectLst/>
                          <a:latin typeface="Tahoma" pitchFamily="34" charset="0"/>
                        </a:rPr>
                        <a:t>, </a:t>
                      </a:r>
                      <a:r>
                        <a:rPr kumimoji="0" lang="es-ES" sz="1400" b="1" i="0" u="none" strike="noStrike" cap="none" normalizeH="0" baseline="0" smtClean="0">
                          <a:ln>
                            <a:noFill/>
                          </a:ln>
                          <a:solidFill>
                            <a:schemeClr val="tx1"/>
                          </a:solidFill>
                          <a:effectLst/>
                          <a:latin typeface="Tahoma" pitchFamily="34" charset="0"/>
                        </a:rPr>
                        <a:t>Suriname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Enroute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17 </a:t>
                      </a:r>
                      <a:r>
                        <a:rPr kumimoji="0" lang="es-ES" sz="1400" b="1" i="0" u="none" strike="noStrike" cap="none" normalizeH="0" baseline="0" dirty="0" err="1" smtClean="0">
                          <a:ln>
                            <a:noFill/>
                          </a:ln>
                          <a:solidFill>
                            <a:srgbClr val="00CC00"/>
                          </a:solidFill>
                          <a:effectLst/>
                          <a:latin typeface="Tahoma" pitchFamily="34" charset="0"/>
                        </a:rPr>
                        <a:t>May</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Pamir</a:t>
                      </a:r>
                      <a:r>
                        <a:rPr kumimoji="0" lang="es-ES" sz="1400" b="1" i="0" u="none" strike="noStrike" cap="none" normalizeH="0" baseline="0" dirty="0" smtClean="0">
                          <a:ln>
                            <a:noFill/>
                          </a:ln>
                          <a:solidFill>
                            <a:srgbClr val="00CC00"/>
                          </a:solidFill>
                          <a:effectLst/>
                          <a:latin typeface="Tahoma" pitchFamily="34" charset="0"/>
                        </a:rPr>
                        <a:t> Airways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AN-24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0CC00"/>
                          </a:solidFill>
                          <a:effectLst/>
                          <a:latin typeface="Tahoma" pitchFamily="34" charset="0"/>
                        </a:rPr>
                        <a:t>Salang</a:t>
                      </a:r>
                      <a:r>
                        <a:rPr kumimoji="0" lang="es-ES" sz="1200" b="1" i="0" u="none" strike="noStrike" cap="none" normalizeH="0" baseline="0" dirty="0" smtClean="0">
                          <a:ln>
                            <a:noFill/>
                          </a:ln>
                          <a:solidFill>
                            <a:srgbClr val="00CC00"/>
                          </a:solidFill>
                          <a:effectLst/>
                          <a:latin typeface="Tahoma" pitchFamily="34" charset="0"/>
                        </a:rPr>
                        <a:t> Pass, </a:t>
                      </a:r>
                      <a:r>
                        <a:rPr kumimoji="0" lang="es-ES" sz="1200" b="1" i="0" u="none" strike="noStrike" cap="none" normalizeH="0" baseline="0" dirty="0" err="1" smtClean="0">
                          <a:ln>
                            <a:noFill/>
                          </a:ln>
                          <a:solidFill>
                            <a:srgbClr val="00CC00"/>
                          </a:solidFill>
                          <a:effectLst/>
                          <a:latin typeface="Tahoma" pitchFamily="34" charset="0"/>
                        </a:rPr>
                        <a:t>Afghanistan</a:t>
                      </a:r>
                      <a:endParaRPr kumimoji="0" lang="es-ES" sz="12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Enroute</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19 June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Aero</a:t>
                      </a:r>
                      <a:r>
                        <a:rPr kumimoji="0" lang="es-ES" sz="1400" b="1" i="0" u="none" strike="noStrike" cap="none" normalizeH="0" baseline="0" dirty="0" smtClean="0">
                          <a:ln>
                            <a:noFill/>
                          </a:ln>
                          <a:solidFill>
                            <a:schemeClr val="tx1"/>
                          </a:solidFill>
                          <a:effectLst/>
                          <a:latin typeface="Tahoma" pitchFamily="34" charset="0"/>
                        </a:rPr>
                        <a:t> Service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CASA-212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Yangadou</a:t>
                      </a:r>
                      <a:r>
                        <a:rPr kumimoji="0" lang="es-ES" sz="1400" b="1" i="0" u="none" strike="noStrike" cap="none" normalizeH="0" baseline="0" dirty="0" smtClean="0">
                          <a:ln>
                            <a:noFill/>
                          </a:ln>
                          <a:solidFill>
                            <a:schemeClr val="tx1"/>
                          </a:solidFill>
                          <a:effectLst/>
                          <a:latin typeface="Tahoma" pitchFamily="34" charset="0"/>
                        </a:rPr>
                        <a:t>, Congo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Enroute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18 </a:t>
                      </a:r>
                      <a:r>
                        <a:rPr kumimoji="0" lang="es-ES" sz="1400" b="1" i="0" u="none" strike="noStrike" cap="none" normalizeH="0" baseline="0" dirty="0" err="1" smtClean="0">
                          <a:ln>
                            <a:noFill/>
                          </a:ln>
                          <a:solidFill>
                            <a:schemeClr val="tx1"/>
                          </a:solidFill>
                          <a:effectLst/>
                          <a:latin typeface="Tahoma" pitchFamily="34" charset="0"/>
                        </a:rPr>
                        <a:t>July</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Cebu</a:t>
                      </a:r>
                      <a:r>
                        <a:rPr kumimoji="0" lang="es-ES" sz="1400" b="1" i="0" u="none" strike="noStrike" cap="none" normalizeH="0" baseline="0" dirty="0" smtClean="0">
                          <a:ln>
                            <a:noFill/>
                          </a:ln>
                          <a:solidFill>
                            <a:schemeClr val="tx1"/>
                          </a:solidFill>
                          <a:effectLst/>
                          <a:latin typeface="Tahoma" pitchFamily="34" charset="0"/>
                        </a:rPr>
                        <a:t>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ATR-72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Manila, </a:t>
                      </a:r>
                      <a:r>
                        <a:rPr kumimoji="0" lang="es-ES" sz="1400" b="1" i="0" u="none" strike="noStrike" cap="none" normalizeH="0" baseline="0" dirty="0" err="1" smtClean="0">
                          <a:ln>
                            <a:noFill/>
                          </a:ln>
                          <a:solidFill>
                            <a:schemeClr val="tx1"/>
                          </a:solidFill>
                          <a:effectLst/>
                          <a:latin typeface="Tahoma" pitchFamily="34" charset="0"/>
                        </a:rPr>
                        <a:t>Philippines</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Landing</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0</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3 </a:t>
                      </a:r>
                      <a:r>
                        <a:rPr kumimoji="0" lang="es-ES" sz="1400" b="1" i="0" u="none" strike="noStrike" cap="none" normalizeH="0" baseline="0" dirty="0" err="1" smtClean="0">
                          <a:ln>
                            <a:noFill/>
                          </a:ln>
                          <a:solidFill>
                            <a:srgbClr val="00CC00"/>
                          </a:solidFill>
                          <a:effectLst/>
                          <a:latin typeface="Tahoma" pitchFamily="34" charset="0"/>
                        </a:rPr>
                        <a:t>August</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Katekavia</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CC00"/>
                          </a:solidFill>
                          <a:effectLst/>
                          <a:latin typeface="Tahoma" pitchFamily="34" charset="0"/>
                        </a:rPr>
                        <a:t>AN-24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Igarka</a:t>
                      </a:r>
                      <a:r>
                        <a:rPr kumimoji="0" lang="es-ES" sz="1400" b="1" i="0" u="none" strike="noStrike" cap="none" normalizeH="0" baseline="0" dirty="0" smtClean="0">
                          <a:ln>
                            <a:noFill/>
                          </a:ln>
                          <a:solidFill>
                            <a:srgbClr val="00CC00"/>
                          </a:solidFill>
                          <a:effectLst/>
                          <a:latin typeface="Tahoma" pitchFamily="34" charset="0"/>
                        </a:rPr>
                        <a:t>, </a:t>
                      </a:r>
                      <a:r>
                        <a:rPr kumimoji="0" lang="es-ES" sz="1400" b="1" i="0" u="none" strike="noStrike" cap="none" normalizeH="0" baseline="0" dirty="0" err="1" smtClean="0">
                          <a:ln>
                            <a:noFill/>
                          </a:ln>
                          <a:solidFill>
                            <a:srgbClr val="00CC00"/>
                          </a:solidFill>
                          <a:effectLst/>
                          <a:latin typeface="Tahoma" pitchFamily="34" charset="0"/>
                        </a:rPr>
                        <a:t>Russia</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CC00"/>
                          </a:solidFill>
                          <a:effectLst/>
                          <a:latin typeface="Tahoma" pitchFamily="34" charset="0"/>
                        </a:rPr>
                        <a:t>Approach</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CC00"/>
                          </a:solidFill>
                          <a:effectLst/>
                          <a:latin typeface="Tahoma" pitchFamily="34" charset="0"/>
                        </a:rPr>
                        <a:t>12</a:t>
                      </a:r>
                      <a:endParaRPr kumimoji="0" lang="es-ES" sz="1400" b="1" i="0" u="none" strike="noStrike" cap="none" normalizeH="0" baseline="0" dirty="0" smtClean="0">
                        <a:ln>
                          <a:noFill/>
                        </a:ln>
                        <a:solidFill>
                          <a:srgbClr val="00CC00"/>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24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Agni</a:t>
                      </a:r>
                      <a:r>
                        <a:rPr kumimoji="0" lang="es-ES" sz="1400" b="1" i="0" u="none" strike="noStrike" cap="none" normalizeH="0" baseline="0" dirty="0" smtClean="0">
                          <a:ln>
                            <a:noFill/>
                          </a:ln>
                          <a:solidFill>
                            <a:schemeClr val="tx1"/>
                          </a:solidFill>
                          <a:effectLst/>
                          <a:latin typeface="Tahoma" pitchFamily="34" charset="0"/>
                        </a:rPr>
                        <a:t> Air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DO-228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Bastipur</a:t>
                      </a:r>
                      <a:r>
                        <a:rPr kumimoji="0" lang="es-ES" sz="1400" b="1" i="0" u="none" strike="noStrike" cap="none" normalizeH="0" baseline="0" dirty="0" smtClean="0">
                          <a:ln>
                            <a:noFill/>
                          </a:ln>
                          <a:solidFill>
                            <a:schemeClr val="tx1"/>
                          </a:solidFill>
                          <a:effectLst/>
                          <a:latin typeface="Tahoma" pitchFamily="34" charset="0"/>
                        </a:rPr>
                        <a:t>, Nepal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Enroute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25 </a:t>
                      </a:r>
                      <a:r>
                        <a:rPr kumimoji="0" lang="es-ES" sz="1400" b="1" i="0" u="none" strike="noStrike" cap="none" normalizeH="0" baseline="0" dirty="0" err="1" smtClean="0">
                          <a:ln>
                            <a:noFill/>
                          </a:ln>
                          <a:solidFill>
                            <a:schemeClr val="tx1"/>
                          </a:solidFill>
                          <a:effectLst/>
                          <a:latin typeface="Tahoma" pitchFamily="34" charset="0"/>
                        </a:rPr>
                        <a:t>August</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Filiar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LET -410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Bandundu, DRC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tx1"/>
                          </a:solidFill>
                          <a:effectLst/>
                          <a:latin typeface="Tahoma" pitchFamily="34" charset="0"/>
                        </a:rPr>
                        <a:t>13 </a:t>
                      </a:r>
                      <a:r>
                        <a:rPr kumimoji="0" lang="es-ES" sz="1300" b="1" i="0" u="none" strike="noStrike" cap="none" normalizeH="0" baseline="0" dirty="0" err="1" smtClean="0">
                          <a:ln>
                            <a:noFill/>
                          </a:ln>
                          <a:solidFill>
                            <a:schemeClr val="tx1"/>
                          </a:solidFill>
                          <a:effectLst/>
                          <a:latin typeface="Tahoma" pitchFamily="34" charset="0"/>
                        </a:rPr>
                        <a:t>September</a:t>
                      </a:r>
                      <a:endParaRPr kumimoji="0" lang="es-ES" sz="13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Conviasa</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ATR-42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ahoma" pitchFamily="34" charset="0"/>
                        </a:rPr>
                        <a:t>Puerto Ordaz, Venezuela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Approach</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12 </a:t>
                      </a:r>
                      <a:r>
                        <a:rPr kumimoji="0" lang="es-ES" sz="1400" b="1" i="0" u="none" strike="noStrike" cap="none" normalizeH="0" baseline="0" dirty="0" err="1" smtClean="0">
                          <a:ln>
                            <a:noFill/>
                          </a:ln>
                          <a:solidFill>
                            <a:schemeClr val="tx1"/>
                          </a:solidFill>
                          <a:effectLst/>
                          <a:latin typeface="Tahoma" pitchFamily="34" charset="0"/>
                        </a:rPr>
                        <a:t>October</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Transafrik</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C-130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Kabul, </a:t>
                      </a:r>
                      <a:r>
                        <a:rPr kumimoji="0" lang="es-ES" sz="1400" b="1" i="0" u="none" strike="noStrike" cap="none" normalizeH="0" baseline="0" dirty="0" err="1" smtClean="0">
                          <a:ln>
                            <a:noFill/>
                          </a:ln>
                          <a:solidFill>
                            <a:schemeClr val="tx1"/>
                          </a:solidFill>
                          <a:effectLst/>
                          <a:latin typeface="Tahoma" pitchFamily="34" charset="0"/>
                        </a:rPr>
                        <a:t>Afghanistan</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rPr>
                        <a:t>Enroute</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21 </a:t>
                      </a:r>
                      <a:r>
                        <a:rPr kumimoji="0" lang="es-ES" sz="1400" b="1" i="0" u="none" strike="noStrike" cap="none" normalizeH="0" baseline="0" dirty="0" err="1" smtClean="0">
                          <a:ln>
                            <a:noFill/>
                          </a:ln>
                          <a:solidFill>
                            <a:schemeClr val="tx1"/>
                          </a:solidFill>
                          <a:effectLst/>
                          <a:latin typeface="Tahoma" pitchFamily="34" charset="0"/>
                        </a:rPr>
                        <a:t>October</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TRACEP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Let</a:t>
                      </a:r>
                      <a:r>
                        <a:rPr kumimoji="0" lang="es-ES" sz="1400" b="1" i="0" u="none" strike="noStrike" cap="none" normalizeH="0" baseline="0" dirty="0" smtClean="0">
                          <a:ln>
                            <a:noFill/>
                          </a:ln>
                          <a:solidFill>
                            <a:schemeClr val="tx1"/>
                          </a:solidFill>
                          <a:effectLst/>
                          <a:latin typeface="Tahoma" pitchFamily="34" charset="0"/>
                        </a:rPr>
                        <a:t> 410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Bugulumisa</a:t>
                      </a:r>
                      <a:r>
                        <a:rPr kumimoji="0" lang="es-ES" sz="1400" b="1" i="0" u="none" strike="noStrike" cap="none" normalizeH="0" baseline="0" dirty="0" smtClean="0">
                          <a:ln>
                            <a:noFill/>
                          </a:ln>
                          <a:solidFill>
                            <a:schemeClr val="tx1"/>
                          </a:solidFill>
                          <a:effectLst/>
                          <a:latin typeface="Tahoma" pitchFamily="34" charset="0"/>
                        </a:rPr>
                        <a:t>, DRC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Tahoma" pitchFamily="34" charset="0"/>
                        </a:rPr>
                        <a:t>Climb</a:t>
                      </a:r>
                      <a:endParaRPr kumimoji="0" lang="es-ES" sz="1400" b="1"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2413" name="Rectangle 132"/>
          <p:cNvSpPr>
            <a:spLocks noChangeArrowheads="1"/>
          </p:cNvSpPr>
          <p:nvPr/>
        </p:nvSpPr>
        <p:spPr bwMode="auto">
          <a:xfrm>
            <a:off x="0" y="1143000"/>
            <a:ext cx="9144000" cy="115888"/>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44450"/>
            <a:ext cx="9144000" cy="862013"/>
          </a:xfrm>
          <a:prstGeom prst="rect">
            <a:avLst/>
          </a:prstGeom>
          <a:noFill/>
          <a:ln w="9525">
            <a:noFill/>
            <a:miter lim="800000"/>
            <a:headEnd/>
            <a:tailEnd/>
          </a:ln>
        </p:spPr>
        <p:txBody>
          <a:bodyPr lIns="92075" tIns="46038" rIns="92075" bIns="46038">
            <a:spAutoFit/>
          </a:bodyPr>
          <a:lstStyle/>
          <a:p>
            <a:pPr algn="ctr" eaLnBrk="0" hangingPunct="0"/>
            <a:r>
              <a:rPr lang="en-US" sz="2800" b="1">
                <a:solidFill>
                  <a:srgbClr val="FFFF00"/>
                </a:solidFill>
                <a:latin typeface="Tahoma" pitchFamily="-64" charset="0"/>
                <a:ea typeface="ＭＳ Ｐゴシック" pitchFamily="-64" charset="-128"/>
              </a:rPr>
              <a:t>Commercial Turboprop Major Accidents</a:t>
            </a:r>
            <a:r>
              <a:rPr lang="en-US" sz="2200" b="1">
                <a:solidFill>
                  <a:srgbClr val="FFFF00"/>
                </a:solidFill>
                <a:latin typeface="Tahoma" pitchFamily="-64" charset="0"/>
                <a:ea typeface="ＭＳ Ｐゴシック" pitchFamily="-64" charset="-128"/>
              </a:rPr>
              <a:t> </a:t>
            </a:r>
          </a:p>
          <a:p>
            <a:pPr algn="ctr" eaLnBrk="0" hangingPunct="0"/>
            <a:r>
              <a:rPr lang="en-US" sz="2200" b="1">
                <a:solidFill>
                  <a:srgbClr val="FFFF00"/>
                </a:solidFill>
                <a:latin typeface="Tahoma" pitchFamily="-64" charset="0"/>
                <a:ea typeface="ＭＳ Ｐゴシック" pitchFamily="-64" charset="-128"/>
              </a:rPr>
              <a:t>   2000  through  2009</a:t>
            </a:r>
            <a:endParaRPr lang="en-US" sz="2400" b="1">
              <a:solidFill>
                <a:srgbClr val="FFFF00"/>
              </a:solidFill>
              <a:latin typeface="Tahoma" pitchFamily="-64" charset="0"/>
              <a:ea typeface="ＭＳ Ｐゴシック" pitchFamily="-64" charset="-128"/>
            </a:endParaRPr>
          </a:p>
        </p:txBody>
      </p:sp>
      <p:sp>
        <p:nvSpPr>
          <p:cNvPr id="13315" name="Rectangle 7"/>
          <p:cNvSpPr>
            <a:spLocks noChangeArrowheads="1"/>
          </p:cNvSpPr>
          <p:nvPr/>
        </p:nvSpPr>
        <p:spPr bwMode="auto">
          <a:xfrm>
            <a:off x="0" y="1331913"/>
            <a:ext cx="9144000" cy="115887"/>
          </a:xfrm>
          <a:prstGeom prst="rect">
            <a:avLst/>
          </a:prstGeom>
          <a:gradFill rotWithShape="0">
            <a:gsLst>
              <a:gs pos="0">
                <a:srgbClr val="0066FF"/>
              </a:gs>
              <a:gs pos="50000">
                <a:srgbClr val="CCECFF"/>
              </a:gs>
              <a:gs pos="100000">
                <a:srgbClr val="0066FF"/>
              </a:gs>
            </a:gsLst>
            <a:lin ang="0" scaled="1"/>
          </a:gradFill>
          <a:ln w="9525">
            <a:noFill/>
            <a:miter lim="800000"/>
            <a:headEnd/>
            <a:tailEnd/>
          </a:ln>
        </p:spPr>
        <p:txBody>
          <a:bodyPr wrap="none" anchor="ctr"/>
          <a:lstStyle/>
          <a:p>
            <a:endParaRPr lang="en-US"/>
          </a:p>
        </p:txBody>
      </p:sp>
      <p:cxnSp>
        <p:nvCxnSpPr>
          <p:cNvPr id="5" name="Straight Connector 4"/>
          <p:cNvCxnSpPr/>
          <p:nvPr/>
        </p:nvCxnSpPr>
        <p:spPr>
          <a:xfrm rot="5400000">
            <a:off x="-914399" y="3733800"/>
            <a:ext cx="4114800" cy="31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143000" y="5789613"/>
            <a:ext cx="6553200"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00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2105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201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505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2679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8775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633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2491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990600" y="5334000"/>
            <a:ext cx="382588"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989013" y="47990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989013" y="42656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989013" y="37322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989013" y="31988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989013" y="27416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989013" y="2208213"/>
            <a:ext cx="382587" cy="158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990600" y="1752600"/>
            <a:ext cx="382588"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34" name="TextBox 32"/>
          <p:cNvSpPr txBox="1">
            <a:spLocks noChangeArrowheads="1"/>
          </p:cNvSpPr>
          <p:nvPr/>
        </p:nvSpPr>
        <p:spPr bwMode="auto">
          <a:xfrm>
            <a:off x="1066800" y="5867400"/>
            <a:ext cx="838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2000</a:t>
            </a:r>
          </a:p>
        </p:txBody>
      </p:sp>
      <p:sp>
        <p:nvSpPr>
          <p:cNvPr id="13335" name="TextBox 33"/>
          <p:cNvSpPr txBox="1">
            <a:spLocks noChangeArrowheads="1"/>
          </p:cNvSpPr>
          <p:nvPr/>
        </p:nvSpPr>
        <p:spPr bwMode="auto">
          <a:xfrm>
            <a:off x="18288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01</a:t>
            </a:r>
          </a:p>
        </p:txBody>
      </p:sp>
      <p:sp>
        <p:nvSpPr>
          <p:cNvPr id="13336" name="TextBox 34"/>
          <p:cNvSpPr txBox="1">
            <a:spLocks noChangeArrowheads="1"/>
          </p:cNvSpPr>
          <p:nvPr/>
        </p:nvSpPr>
        <p:spPr bwMode="auto">
          <a:xfrm>
            <a:off x="23622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02</a:t>
            </a:r>
          </a:p>
        </p:txBody>
      </p:sp>
      <p:sp>
        <p:nvSpPr>
          <p:cNvPr id="13337" name="TextBox 35"/>
          <p:cNvSpPr txBox="1">
            <a:spLocks noChangeArrowheads="1"/>
          </p:cNvSpPr>
          <p:nvPr/>
        </p:nvSpPr>
        <p:spPr bwMode="auto">
          <a:xfrm>
            <a:off x="2971800" y="58674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03</a:t>
            </a:r>
          </a:p>
        </p:txBody>
      </p:sp>
      <p:sp>
        <p:nvSpPr>
          <p:cNvPr id="13338" name="TextBox 36"/>
          <p:cNvSpPr txBox="1">
            <a:spLocks noChangeArrowheads="1"/>
          </p:cNvSpPr>
          <p:nvPr/>
        </p:nvSpPr>
        <p:spPr bwMode="auto">
          <a:xfrm>
            <a:off x="37338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04</a:t>
            </a:r>
          </a:p>
        </p:txBody>
      </p:sp>
      <p:sp>
        <p:nvSpPr>
          <p:cNvPr id="13339" name="TextBox 37"/>
          <p:cNvSpPr txBox="1">
            <a:spLocks noChangeArrowheads="1"/>
          </p:cNvSpPr>
          <p:nvPr/>
        </p:nvSpPr>
        <p:spPr bwMode="auto">
          <a:xfrm>
            <a:off x="44196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05</a:t>
            </a:r>
          </a:p>
        </p:txBody>
      </p:sp>
      <p:sp>
        <p:nvSpPr>
          <p:cNvPr id="13340" name="TextBox 40"/>
          <p:cNvSpPr txBox="1">
            <a:spLocks noChangeArrowheads="1"/>
          </p:cNvSpPr>
          <p:nvPr/>
        </p:nvSpPr>
        <p:spPr bwMode="auto">
          <a:xfrm>
            <a:off x="50292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06</a:t>
            </a:r>
          </a:p>
        </p:txBody>
      </p:sp>
      <p:sp>
        <p:nvSpPr>
          <p:cNvPr id="13341" name="TextBox 41"/>
          <p:cNvSpPr txBox="1">
            <a:spLocks noChangeArrowheads="1"/>
          </p:cNvSpPr>
          <p:nvPr/>
        </p:nvSpPr>
        <p:spPr bwMode="auto">
          <a:xfrm>
            <a:off x="57150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07</a:t>
            </a:r>
          </a:p>
        </p:txBody>
      </p:sp>
      <p:sp>
        <p:nvSpPr>
          <p:cNvPr id="13342" name="TextBox 42"/>
          <p:cNvSpPr txBox="1">
            <a:spLocks noChangeArrowheads="1"/>
          </p:cNvSpPr>
          <p:nvPr/>
        </p:nvSpPr>
        <p:spPr bwMode="auto">
          <a:xfrm>
            <a:off x="6400800" y="5867400"/>
            <a:ext cx="5334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08</a:t>
            </a:r>
          </a:p>
        </p:txBody>
      </p:sp>
      <p:sp>
        <p:nvSpPr>
          <p:cNvPr id="13343" name="TextBox 43"/>
          <p:cNvSpPr txBox="1">
            <a:spLocks noChangeArrowheads="1"/>
          </p:cNvSpPr>
          <p:nvPr/>
        </p:nvSpPr>
        <p:spPr bwMode="auto">
          <a:xfrm>
            <a:off x="533400" y="5116513"/>
            <a:ext cx="4572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5</a:t>
            </a:r>
          </a:p>
        </p:txBody>
      </p:sp>
      <p:sp>
        <p:nvSpPr>
          <p:cNvPr id="13344" name="TextBox 44"/>
          <p:cNvSpPr txBox="1">
            <a:spLocks noChangeArrowheads="1"/>
          </p:cNvSpPr>
          <p:nvPr/>
        </p:nvSpPr>
        <p:spPr bwMode="auto">
          <a:xfrm>
            <a:off x="381000" y="46482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10</a:t>
            </a:r>
          </a:p>
        </p:txBody>
      </p:sp>
      <p:sp>
        <p:nvSpPr>
          <p:cNvPr id="13345" name="TextBox 45"/>
          <p:cNvSpPr txBox="1">
            <a:spLocks noChangeArrowheads="1"/>
          </p:cNvSpPr>
          <p:nvPr/>
        </p:nvSpPr>
        <p:spPr bwMode="auto">
          <a:xfrm>
            <a:off x="381000" y="41148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15</a:t>
            </a:r>
          </a:p>
        </p:txBody>
      </p:sp>
      <p:sp>
        <p:nvSpPr>
          <p:cNvPr id="13346" name="TextBox 46"/>
          <p:cNvSpPr txBox="1">
            <a:spLocks noChangeArrowheads="1"/>
          </p:cNvSpPr>
          <p:nvPr/>
        </p:nvSpPr>
        <p:spPr bwMode="auto">
          <a:xfrm>
            <a:off x="381000" y="35925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20</a:t>
            </a:r>
          </a:p>
        </p:txBody>
      </p:sp>
      <p:sp>
        <p:nvSpPr>
          <p:cNvPr id="13347" name="TextBox 47"/>
          <p:cNvSpPr txBox="1">
            <a:spLocks noChangeArrowheads="1"/>
          </p:cNvSpPr>
          <p:nvPr/>
        </p:nvSpPr>
        <p:spPr bwMode="auto">
          <a:xfrm>
            <a:off x="381000" y="30480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25</a:t>
            </a:r>
          </a:p>
        </p:txBody>
      </p:sp>
      <p:sp>
        <p:nvSpPr>
          <p:cNvPr id="13348" name="TextBox 48"/>
          <p:cNvSpPr txBox="1">
            <a:spLocks noChangeArrowheads="1"/>
          </p:cNvSpPr>
          <p:nvPr/>
        </p:nvSpPr>
        <p:spPr bwMode="auto">
          <a:xfrm>
            <a:off x="457200" y="2525713"/>
            <a:ext cx="533400" cy="369887"/>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30</a:t>
            </a:r>
          </a:p>
        </p:txBody>
      </p:sp>
      <p:sp>
        <p:nvSpPr>
          <p:cNvPr id="13349" name="TextBox 49"/>
          <p:cNvSpPr txBox="1">
            <a:spLocks noChangeArrowheads="1"/>
          </p:cNvSpPr>
          <p:nvPr/>
        </p:nvSpPr>
        <p:spPr bwMode="auto">
          <a:xfrm>
            <a:off x="457200" y="20574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35</a:t>
            </a:r>
          </a:p>
        </p:txBody>
      </p:sp>
      <p:sp>
        <p:nvSpPr>
          <p:cNvPr id="13350" name="TextBox 50"/>
          <p:cNvSpPr txBox="1">
            <a:spLocks noChangeArrowheads="1"/>
          </p:cNvSpPr>
          <p:nvPr/>
        </p:nvSpPr>
        <p:spPr bwMode="auto">
          <a:xfrm>
            <a:off x="457200" y="1524000"/>
            <a:ext cx="533400" cy="369888"/>
          </a:xfrm>
          <a:prstGeom prst="rect">
            <a:avLst/>
          </a:prstGeom>
          <a:noFill/>
          <a:ln w="9525">
            <a:noFill/>
            <a:miter lim="800000"/>
            <a:headEnd/>
            <a:tailEnd/>
          </a:ln>
        </p:spPr>
        <p:txBody>
          <a:bodyPr>
            <a:spAutoFit/>
          </a:bodyPr>
          <a:lstStyle/>
          <a:p>
            <a:r>
              <a:rPr lang="en-US" b="1">
                <a:solidFill>
                  <a:srgbClr val="FFFF00"/>
                </a:solidFill>
                <a:latin typeface="Tahoma" pitchFamily="-64" charset="0"/>
                <a:cs typeface="Tahoma" pitchFamily="-64" charset="0"/>
              </a:rPr>
              <a:t>40</a:t>
            </a:r>
          </a:p>
        </p:txBody>
      </p:sp>
      <p:sp>
        <p:nvSpPr>
          <p:cNvPr id="52" name="Rectangle 51"/>
          <p:cNvSpPr/>
          <p:nvPr/>
        </p:nvSpPr>
        <p:spPr>
          <a:xfrm>
            <a:off x="1295400" y="3429000"/>
            <a:ext cx="304800" cy="2362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1828800" y="3581400"/>
            <a:ext cx="304800" cy="2209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2438400" y="2667000"/>
            <a:ext cx="304800" cy="3124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3124200" y="2438400"/>
            <a:ext cx="304800" cy="3352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3810000" y="2667000"/>
            <a:ext cx="304800" cy="3124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4495800" y="1828800"/>
            <a:ext cx="304800" cy="396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105400" y="3429000"/>
            <a:ext cx="304800" cy="2362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5791200" y="3429000"/>
            <a:ext cx="304800" cy="2362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77000" y="2971800"/>
            <a:ext cx="304800" cy="2819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60" name="TextBox 60"/>
          <p:cNvSpPr txBox="1">
            <a:spLocks noChangeArrowheads="1"/>
          </p:cNvSpPr>
          <p:nvPr/>
        </p:nvSpPr>
        <p:spPr bwMode="auto">
          <a:xfrm>
            <a:off x="1219200" y="3471863"/>
            <a:ext cx="457200" cy="338137"/>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23</a:t>
            </a:r>
          </a:p>
        </p:txBody>
      </p:sp>
      <p:sp>
        <p:nvSpPr>
          <p:cNvPr id="13361" name="TextBox 62"/>
          <p:cNvSpPr txBox="1">
            <a:spLocks noChangeArrowheads="1"/>
          </p:cNvSpPr>
          <p:nvPr/>
        </p:nvSpPr>
        <p:spPr bwMode="auto">
          <a:xfrm>
            <a:off x="1752600" y="36576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22</a:t>
            </a:r>
          </a:p>
        </p:txBody>
      </p:sp>
      <p:sp>
        <p:nvSpPr>
          <p:cNvPr id="13362" name="TextBox 63"/>
          <p:cNvSpPr txBox="1">
            <a:spLocks noChangeArrowheads="1"/>
          </p:cNvSpPr>
          <p:nvPr/>
        </p:nvSpPr>
        <p:spPr bwMode="auto">
          <a:xfrm>
            <a:off x="2362200" y="28194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31</a:t>
            </a:r>
          </a:p>
        </p:txBody>
      </p:sp>
      <p:sp>
        <p:nvSpPr>
          <p:cNvPr id="13363" name="TextBox 64"/>
          <p:cNvSpPr txBox="1">
            <a:spLocks noChangeArrowheads="1"/>
          </p:cNvSpPr>
          <p:nvPr/>
        </p:nvSpPr>
        <p:spPr bwMode="auto">
          <a:xfrm>
            <a:off x="3048000" y="25908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33</a:t>
            </a:r>
          </a:p>
        </p:txBody>
      </p:sp>
      <p:sp>
        <p:nvSpPr>
          <p:cNvPr id="13364" name="TextBox 65"/>
          <p:cNvSpPr txBox="1">
            <a:spLocks noChangeArrowheads="1"/>
          </p:cNvSpPr>
          <p:nvPr/>
        </p:nvSpPr>
        <p:spPr bwMode="auto">
          <a:xfrm>
            <a:off x="3733800" y="27432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31</a:t>
            </a:r>
          </a:p>
        </p:txBody>
      </p:sp>
      <p:sp>
        <p:nvSpPr>
          <p:cNvPr id="13365" name="TextBox 66"/>
          <p:cNvSpPr txBox="1">
            <a:spLocks noChangeArrowheads="1"/>
          </p:cNvSpPr>
          <p:nvPr/>
        </p:nvSpPr>
        <p:spPr bwMode="auto">
          <a:xfrm>
            <a:off x="4419600" y="19812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39</a:t>
            </a:r>
          </a:p>
        </p:txBody>
      </p:sp>
      <p:sp>
        <p:nvSpPr>
          <p:cNvPr id="13366" name="TextBox 67"/>
          <p:cNvSpPr txBox="1">
            <a:spLocks noChangeArrowheads="1"/>
          </p:cNvSpPr>
          <p:nvPr/>
        </p:nvSpPr>
        <p:spPr bwMode="auto">
          <a:xfrm>
            <a:off x="5029200" y="35814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24</a:t>
            </a:r>
          </a:p>
        </p:txBody>
      </p:sp>
      <p:sp>
        <p:nvSpPr>
          <p:cNvPr id="13367" name="TextBox 68"/>
          <p:cNvSpPr txBox="1">
            <a:spLocks noChangeArrowheads="1"/>
          </p:cNvSpPr>
          <p:nvPr/>
        </p:nvSpPr>
        <p:spPr bwMode="auto">
          <a:xfrm>
            <a:off x="5715000" y="35814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24</a:t>
            </a:r>
          </a:p>
        </p:txBody>
      </p:sp>
      <p:sp>
        <p:nvSpPr>
          <p:cNvPr id="13368" name="TextBox 69"/>
          <p:cNvSpPr txBox="1">
            <a:spLocks noChangeArrowheads="1"/>
          </p:cNvSpPr>
          <p:nvPr/>
        </p:nvSpPr>
        <p:spPr bwMode="auto">
          <a:xfrm>
            <a:off x="6400800" y="3124200"/>
            <a:ext cx="457200" cy="338138"/>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29</a:t>
            </a:r>
          </a:p>
        </p:txBody>
      </p:sp>
      <p:sp>
        <p:nvSpPr>
          <p:cNvPr id="62" name="Rectangle 61"/>
          <p:cNvSpPr/>
          <p:nvPr/>
        </p:nvSpPr>
        <p:spPr>
          <a:xfrm>
            <a:off x="7239000" y="3657600"/>
            <a:ext cx="304800" cy="2133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Connector 62"/>
          <p:cNvCxnSpPr/>
          <p:nvPr/>
        </p:nvCxnSpPr>
        <p:spPr>
          <a:xfrm rot="5400000">
            <a:off x="70111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71" name="TextBox 69"/>
          <p:cNvSpPr txBox="1">
            <a:spLocks noChangeArrowheads="1"/>
          </p:cNvSpPr>
          <p:nvPr/>
        </p:nvSpPr>
        <p:spPr bwMode="auto">
          <a:xfrm>
            <a:off x="7162800" y="3776663"/>
            <a:ext cx="457200" cy="338137"/>
          </a:xfrm>
          <a:prstGeom prst="rect">
            <a:avLst/>
          </a:prstGeom>
          <a:noFill/>
          <a:ln w="9525">
            <a:noFill/>
            <a:miter lim="800000"/>
            <a:headEnd/>
            <a:tailEnd/>
          </a:ln>
        </p:spPr>
        <p:txBody>
          <a:bodyPr>
            <a:spAutoFit/>
          </a:bodyPr>
          <a:lstStyle/>
          <a:p>
            <a:r>
              <a:rPr lang="en-US" sz="1600" b="1">
                <a:latin typeface="Tahoma" pitchFamily="-64" charset="0"/>
                <a:cs typeface="Tahoma" pitchFamily="-64" charset="0"/>
              </a:rPr>
              <a:t>21</a:t>
            </a:r>
          </a:p>
        </p:txBody>
      </p:sp>
      <p:sp>
        <p:nvSpPr>
          <p:cNvPr id="13372" name="TextBox 42"/>
          <p:cNvSpPr txBox="1">
            <a:spLocks noChangeArrowheads="1"/>
          </p:cNvSpPr>
          <p:nvPr/>
        </p:nvSpPr>
        <p:spPr bwMode="auto">
          <a:xfrm>
            <a:off x="7086600" y="5867400"/>
            <a:ext cx="457200" cy="338138"/>
          </a:xfrm>
          <a:prstGeom prst="rect">
            <a:avLst/>
          </a:prstGeom>
          <a:noFill/>
          <a:ln w="9525">
            <a:noFill/>
            <a:miter lim="800000"/>
            <a:headEnd/>
            <a:tailEnd/>
          </a:ln>
        </p:spPr>
        <p:txBody>
          <a:bodyPr>
            <a:spAutoFit/>
          </a:bodyPr>
          <a:lstStyle/>
          <a:p>
            <a:r>
              <a:rPr lang="en-US" sz="1600" b="1">
                <a:solidFill>
                  <a:srgbClr val="FFFF00"/>
                </a:solidFill>
                <a:latin typeface="Tahoma" pitchFamily="-64" charset="0"/>
                <a:cs typeface="Tahoma" pitchFamily="-64" charset="0"/>
              </a:rPr>
              <a:t>09</a:t>
            </a:r>
          </a:p>
        </p:txBody>
      </p:sp>
      <p:cxnSp>
        <p:nvCxnSpPr>
          <p:cNvPr id="64" name="Straight Connector 63"/>
          <p:cNvCxnSpPr/>
          <p:nvPr/>
        </p:nvCxnSpPr>
        <p:spPr>
          <a:xfrm rot="5400000">
            <a:off x="7620794" y="5714206"/>
            <a:ext cx="1524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2719</TotalTime>
  <Words>3950</Words>
  <Application>Microsoft Office PowerPoint</Application>
  <PresentationFormat>On-screen Show (4:3)</PresentationFormat>
  <Paragraphs>1028</Paragraphs>
  <Slides>37</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7" baseType="lpstr">
      <vt:lpstr>Arial</vt:lpstr>
      <vt:lpstr>Tahoma</vt:lpstr>
      <vt:lpstr>ＭＳ Ｐゴシック</vt:lpstr>
      <vt:lpstr>Marlett</vt:lpstr>
      <vt:lpstr>Times New Roman</vt:lpstr>
      <vt:lpstr>굴림</vt:lpstr>
      <vt:lpstr>Symbol</vt:lpstr>
      <vt:lpstr>Default Design</vt:lpstr>
      <vt:lpstr>Microsoft Office Excel 97-2003 Worksheet</vt:lpstr>
      <vt:lpstr>Microsoft Office Excel Chart</vt:lpstr>
      <vt:lpstr>Aviation Safety 2010  The Year In Review</vt:lpstr>
      <vt:lpstr>Slide 2</vt:lpstr>
      <vt:lpstr>Slide 3</vt:lpstr>
      <vt:lpstr>Slide 4</vt:lpstr>
      <vt:lpstr>Slide 5</vt:lpstr>
      <vt:lpstr>Slide 6</vt:lpstr>
      <vt:lpstr>Slide 7</vt:lpstr>
      <vt:lpstr>Slide 8</vt:lpstr>
      <vt:lpstr>Slide 9</vt:lpstr>
      <vt:lpstr>Slide 10</vt:lpstr>
      <vt:lpstr>Approach and Landing Major Accidents  Commercial Jets  1  January  2010 through 1 November 2010</vt:lpstr>
      <vt:lpstr>Slide 12</vt:lpstr>
      <vt:lpstr>Controlled Flight into Terrain Major Accidents Commercial Jets 1  January 2010  though   1 November 2010</vt:lpstr>
      <vt:lpstr>Slide 14</vt:lpstr>
      <vt:lpstr>Loss of Control Major Accidents  Commercial Jets   1  January  2010 through 1 November 2010</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Aviation Safety 2010   </vt:lpstr>
      <vt:lpstr>Slide 36</vt:lpstr>
      <vt:lpstr>Slide 37</vt:lpstr>
    </vt:vector>
  </TitlesOfParts>
  <Company> Flight Safety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jburin</dc:creator>
  <cp:lastModifiedBy> </cp:lastModifiedBy>
  <cp:revision>663</cp:revision>
  <dcterms:created xsi:type="dcterms:W3CDTF">2004-02-13T20:00:24Z</dcterms:created>
  <dcterms:modified xsi:type="dcterms:W3CDTF">2010-11-04T11:25:12Z</dcterms:modified>
</cp:coreProperties>
</file>