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39"/>
  </p:notesMasterIdLst>
  <p:sldIdLst>
    <p:sldId id="256" r:id="rId2"/>
    <p:sldId id="257" r:id="rId3"/>
    <p:sldId id="259" r:id="rId4"/>
    <p:sldId id="260" r:id="rId5"/>
    <p:sldId id="270" r:id="rId6"/>
    <p:sldId id="261" r:id="rId7"/>
    <p:sldId id="264" r:id="rId8"/>
    <p:sldId id="272" r:id="rId9"/>
    <p:sldId id="265" r:id="rId10"/>
    <p:sldId id="273" r:id="rId11"/>
    <p:sldId id="274" r:id="rId12"/>
    <p:sldId id="311" r:id="rId13"/>
    <p:sldId id="313" r:id="rId14"/>
    <p:sldId id="314" r:id="rId15"/>
    <p:sldId id="315" r:id="rId16"/>
    <p:sldId id="275" r:id="rId17"/>
    <p:sldId id="280" r:id="rId18"/>
    <p:sldId id="277" r:id="rId19"/>
    <p:sldId id="281" r:id="rId20"/>
    <p:sldId id="282" r:id="rId21"/>
    <p:sldId id="283" r:id="rId22"/>
    <p:sldId id="284" r:id="rId23"/>
    <p:sldId id="285" r:id="rId24"/>
    <p:sldId id="312" r:id="rId25"/>
    <p:sldId id="287" r:id="rId26"/>
    <p:sldId id="288" r:id="rId27"/>
    <p:sldId id="308" r:id="rId28"/>
    <p:sldId id="306" r:id="rId29"/>
    <p:sldId id="317" r:id="rId30"/>
    <p:sldId id="293" r:id="rId31"/>
    <p:sldId id="292" r:id="rId32"/>
    <p:sldId id="296" r:id="rId33"/>
    <p:sldId id="310" r:id="rId34"/>
    <p:sldId id="307" r:id="rId35"/>
    <p:sldId id="316" r:id="rId36"/>
    <p:sldId id="301" r:id="rId37"/>
    <p:sldId id="267" r:id="rId3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FF00"/>
    <a:srgbClr val="0000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1" autoAdjust="0"/>
    <p:restoredTop sz="94709" autoAdjust="0"/>
  </p:normalViewPr>
  <p:slideViewPr>
    <p:cSldViewPr>
      <p:cViewPr>
        <p:scale>
          <a:sx n="75" d="100"/>
          <a:sy n="75" d="100"/>
        </p:scale>
        <p:origin x="-278" y="955"/>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746" y="1680"/>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1" hangingPunct="1">
              <a:defRPr sz="1300">
                <a:latin typeface="Arial" charset="0"/>
              </a:defRPr>
            </a:lvl1pPr>
          </a:lstStyle>
          <a:p>
            <a:pPr>
              <a:defRPr/>
            </a:pPr>
            <a:endParaRPr lang="en-US"/>
          </a:p>
        </p:txBody>
      </p:sp>
      <p:sp>
        <p:nvSpPr>
          <p:cNvPr id="20483" name="Rectangle 3"/>
          <p:cNvSpPr>
            <a:spLocks noGrp="1" noChangeArrowheads="1"/>
          </p:cNvSpPr>
          <p:nvPr>
            <p:ph type="dt"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1" hangingPunct="1">
              <a:defRPr sz="1300">
                <a:latin typeface="Arial" charset="0"/>
              </a:defRPr>
            </a:lvl1pPr>
          </a:lstStyle>
          <a:p>
            <a:pPr>
              <a:defRPr/>
            </a:pPr>
            <a:endParaRPr lang="en-US"/>
          </a:p>
        </p:txBody>
      </p:sp>
      <p:sp>
        <p:nvSpPr>
          <p:cNvPr id="5120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1" hangingPunct="1">
              <a:defRPr sz="1300">
                <a:latin typeface="Arial" charset="0"/>
              </a:defRPr>
            </a:lvl1pPr>
          </a:lstStyle>
          <a:p>
            <a:pPr>
              <a:defRPr/>
            </a:pPr>
            <a:endParaRPr lang="en-US"/>
          </a:p>
        </p:txBody>
      </p:sp>
      <p:sp>
        <p:nvSpPr>
          <p:cNvPr id="20487"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1" hangingPunct="1">
              <a:defRPr sz="1300">
                <a:latin typeface="Arial" charset="0"/>
              </a:defRPr>
            </a:lvl1pPr>
          </a:lstStyle>
          <a:p>
            <a:pPr>
              <a:defRPr/>
            </a:pPr>
            <a:fld id="{260C0E98-F749-4C16-8552-0036B230B6B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eaLnBrk="1" hangingPunct="1"/>
            <a:r>
              <a:rPr lang="en-US" smtClean="0"/>
              <a:t>Pilots who participated in this study did so at no jeopardy to themselves in regards to their employment status at their respective airline.  Participation in the study did not count towards successfully completing the required recurrent training program..  The research study received assurances in writing from the respective airline before the study began and made this point clear to the pilots before the maneuvers were flown via a written consent form.  In addition, the participating airline gave its consent to be part of the study.  The pilot’s union was also notified of the study before data collection began.  Pilots’ survey responses and actual performance on the maneuvers was completely de-identified to protect both the pilots and their respective company.  When the data material was received, it was also completely stripped of the company identification.  This was done to prevent the results from any one company being compared to any other company or ending up published in the media.  </a:t>
            </a:r>
          </a:p>
          <a:p>
            <a:pPr eaLnBrk="1" hangingPunct="1"/>
            <a:endParaRPr lang="en-US" smtClean="0"/>
          </a:p>
        </p:txBody>
      </p:sp>
      <p:sp>
        <p:nvSpPr>
          <p:cNvPr id="52228" name="Slide Number Placeholder 3"/>
          <p:cNvSpPr>
            <a:spLocks noGrp="1"/>
          </p:cNvSpPr>
          <p:nvPr>
            <p:ph type="sldNum" sz="quarter" idx="5"/>
          </p:nvPr>
        </p:nvSpPr>
        <p:spPr>
          <a:noFill/>
        </p:spPr>
        <p:txBody>
          <a:bodyPr/>
          <a:lstStyle/>
          <a:p>
            <a:fld id="{4B36E627-EFEB-44C8-A2B4-ABBF9657DE70}"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r>
              <a:rPr lang="en-US" dirty="0" smtClean="0"/>
              <a:t>The first survey tests that were performed were a series of independent </a:t>
            </a:r>
          </a:p>
          <a:p>
            <a:r>
              <a:rPr lang="en-US" dirty="0" smtClean="0"/>
              <a:t>samples t-tests that compared self-reported experience with glass and non-glass</a:t>
            </a:r>
          </a:p>
          <a:p>
            <a:r>
              <a:rPr lang="en-US" dirty="0" smtClean="0"/>
              <a:t>aircraft along with the time since flying a non-glass aircraft as a function of type of</a:t>
            </a:r>
          </a:p>
          <a:p>
            <a:r>
              <a:rPr lang="en-US" dirty="0" smtClean="0"/>
              <a:t>aircraft flown. These results were further analyzed by the specific survey</a:t>
            </a:r>
          </a:p>
          <a:p>
            <a:r>
              <a:rPr lang="en-US" dirty="0" smtClean="0"/>
              <a:t>responses relating to pilot experience.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r>
              <a:rPr lang="en-US" dirty="0" smtClean="0"/>
              <a:t>Actual test results from the study.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60C0E98-F749-4C16-8552-0036B230B6BA}"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en-US" dirty="0" smtClean="0"/>
              <a:t>A majority of these types of aircraft are being retired, and as a result, the survey indicated that over 56% of the pilots had either never flown a non-glass aircraft or it had been greater than 10 years since they had done so.  The next category 5-10 years held 36 % of the pilots with 3% each for less than two years and 2-5 years.</a:t>
            </a:r>
          </a:p>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US" dirty="0" smtClean="0"/>
              <a:t>The next survey question sought to quantify how much experience pilots had flying non-glass aircraft in airline operations.  The results are presented in figure 2. The scale was the same as for the first question.  The highest percentage of pilots (46%) indicated that they had two years or less flying non-glass aircraft.  Pilots with 5-10 years experience were 23% of the sample, with 20% having more than 10 years.</a:t>
            </a:r>
          </a:p>
          <a:p>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en-US" dirty="0" smtClean="0"/>
              <a:t>Pilots were then asked how may years they have been flying glass aircraft.  In this question, 73% of the pilots indicated that have 10 or more years flying these types of aircraft.  The next highest response was 5-10 years which accounted for 23% of the responses.  There were no pilots in the survey that indicated that they had two years or less flying glass aircraft.</a:t>
            </a:r>
          </a:p>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US" smtClean="0"/>
              <a:t>The analysis revealed no significant difference in the years since flying a non-glass aircraft or in the years of experience flying a non-glass aircraft between narrow body and wide body pilots. However, the analysis indicated that Narrow-Body Pilots reported flying glass aircraft significantly longer than wide body pilots.    These results were further analyzed by the specific survey responses relating to pilot experience.  In the case of years since pilots had flown a non-glass aircraft there were very few pilots with recent experience.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r>
              <a:rPr lang="en-US" smtClean="0"/>
              <a:t>The next section of the survey asked the pilots to asses their basic instrument skills.  Self assessment of flying skills as a function of aircraft type flown was also analyzed using a series independent samples t-tests. </a:t>
            </a:r>
          </a:p>
          <a:p>
            <a:r>
              <a:rPr lang="en-US" smtClean="0"/>
              <a:t>This test again revealed no significant difference between narrow body and wide body pilots in how they assessed their flying skill.  </a:t>
            </a:r>
          </a:p>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dirty="0" smtClean="0"/>
              <a:t>Actual test results with size, mean, standard deviation, and t scores.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r>
              <a:rPr lang="en-US" smtClean="0"/>
              <a:t>Survey questions were presented in the form of a statement to which the pilot responded in terms of; strongly agree, somewhat agree, somewhat disagree, and strongly disagree.   The first statement was “I usually hand fly the aircraft below 10,000 feet.”  This statement was used in order to gain a perspective of how many pilots were actively flying the aircraft.  </a:t>
            </a:r>
          </a:p>
          <a:p>
            <a:r>
              <a:rPr lang="en-US" smtClean="0"/>
              <a:t>A great majority of aircraft maneuvering for both takeoff and landing occur below 10,000 feet.  Above this altitude most of the flying is in the cruise phase of flight with little maneuvering.  As such, a pilot will retain a maximum amount of skill by routinely hand flying below this altitude.  </a:t>
            </a:r>
          </a:p>
          <a:p>
            <a:r>
              <a:rPr lang="en-US" smtClean="0"/>
              <a:t>The survey responses indicated that 80% of the pilots strongly agreed that they usually hand flew the airplane below 10,000 feet.  In addition 16% of pilots somewhat agreed with the statement.  This indicates that a majority of pilots are hand flying the airplane in the maneuver intensive phases of flight.  It does not however indicate if they are using all of the aircraft’s advanced capabilities or flying by “raw data”.</a:t>
            </a:r>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r>
              <a:rPr lang="en-US" smtClean="0"/>
              <a:t>With the advent of advanced, highly-automated cockpits found in modern jet transport category aircraft, most of the tedious work of flying the aircraft solely by reference to raw data information from the airplane’s instruments is becoming a thing of the past.  In fact, many of the airlines now suggest that pilots not hand fly the aircraft with the automation turned off (United, 2006). </a:t>
            </a:r>
          </a:p>
          <a:p>
            <a:pPr eaLnBrk="1" hangingPunct="1"/>
            <a:r>
              <a:rPr lang="en-US" smtClean="0"/>
              <a:t> In years past, with older style aircraft, commercial pilots were required to do a majority of instrument flying by reference to raw data instrumentation.  Although flight directors were installed on these aircraft, they were seldom used and often unreliable.  The net result of this type of flying produced highly competent instrument pilots.  </a:t>
            </a:r>
          </a:p>
          <a:p>
            <a:pPr eaLnBrk="1" hangingPunct="1"/>
            <a:r>
              <a:rPr lang="en-US" smtClean="0"/>
              <a:t>With the increased use of automation, basic instrument skills flight may be declining.  It is the purpose of this study to determine if the average jet transport pilot’s basic instrument flying skills have diminished as a function of the time spent flying technologically advanced aircraft.  Research on adult literacy skills does show a decline over periods of non-use (Wagner, 1995).</a:t>
            </a:r>
          </a:p>
          <a:p>
            <a:pPr eaLnBrk="1" hangingPunct="1"/>
            <a:endParaRPr lang="en-US" smtClean="0"/>
          </a:p>
        </p:txBody>
      </p:sp>
      <p:sp>
        <p:nvSpPr>
          <p:cNvPr id="53252" name="Slide Number Placeholder 3"/>
          <p:cNvSpPr>
            <a:spLocks noGrp="1"/>
          </p:cNvSpPr>
          <p:nvPr>
            <p:ph type="sldNum" sz="quarter" idx="5"/>
          </p:nvPr>
        </p:nvSpPr>
        <p:spPr>
          <a:noFill/>
        </p:spPr>
        <p:txBody>
          <a:bodyPr/>
          <a:lstStyle/>
          <a:p>
            <a:fld id="{3FD06AF6-93A1-49D6-AFB5-0EFC4303EB65}"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smtClean="0"/>
              <a:t>The next statement asked pilots if they felt confident flying by raw data alone.   The results indicated that pilots strongly agreed with this statement only 13% of the time with 60% stating that they somewhat agreed.  A total of 26% of the pilots somewhat disagreed with the statement.  These responses indicate that a majority of pilots (86%) have some reservations about flying solely by raw data as indicated by the lack of “strongly agree” responses.</a:t>
            </a:r>
          </a:p>
          <a:p>
            <a:endParaRPr lang="en-US" smtClean="0"/>
          </a:p>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r>
              <a:rPr lang="en-US" dirty="0" smtClean="0"/>
              <a:t>In response to the statement “I could fly a takeoff, V1 cut, ILS, and a missed approach using only raw data,”  53% of pilots strongly agreed and 47% somewhat agreed</a:t>
            </a:r>
          </a:p>
          <a:p>
            <a:r>
              <a:rPr lang="en-US" dirty="0" smtClean="0"/>
              <a:t>This indicates that the pilots believed that they could fly these maneuvers although not perfectly as indicated by the somewhat agree response.  There were no pilots who disagreed with the statement.</a:t>
            </a:r>
          </a:p>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r>
              <a:rPr lang="en-US" smtClean="0"/>
              <a:t>Pilots were asked if they believe that their basic instrument skills have declined over time .  Pilots agreed with this statement 26% of the time and somewhat agreed 53% of the time.  Only one pilot strongly disagreed with the statement, however 16% of the pilots somewhat disagreed with the statement.  This indicates that a majority of the pilots feel that their skills have somewhat diminished over time.</a:t>
            </a:r>
          </a:p>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r>
              <a:rPr lang="en-US" smtClean="0"/>
              <a:t>The final survey statement asked whether pilots believed that their company encourages hand flying.  This statement saw a wide range of opinions.  It is the author’s experience and anecdotal opinion that companies who encourage hand flying generally have pilots who choose to hand fly more often.  Pilots agreed with this statement 20% of the time and somewhat agreed 57% of the time.  Pilots somewhat disagreed 16% of the time and strongly disagreed 7% of the time.</a:t>
            </a:r>
          </a:p>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60C0E98-F749-4C16-8552-0036B230B6BA}"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r>
              <a:rPr lang="en-US" dirty="0" smtClean="0"/>
              <a:t>Actual test results from the study.  Note that the [Sig} column of this graph indicates that there were no statistical differences between narrow-body and wide body pilots.  In order to be considered significant the results would equal or less that .05.</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r>
              <a:rPr lang="en-US" smtClean="0"/>
              <a:t>A final set of analyses were computed to test whether the maneuver ratings (ignoring aircraft type) were significantly different from the FAA standard of 4.</a:t>
            </a:r>
          </a:p>
          <a:p>
            <a:r>
              <a:rPr lang="en-US" smtClean="0"/>
              <a:t>A t-test reveled that the pilots in the study flew the five basic instrument maneuvers well below the FAA standards.  Significant t scores were noted for all maneuvers.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dirty="0" smtClean="0"/>
              <a:t>The results indicate that the study pilots flew the maneuvers closer to a basic instrument level instead of the FAA standard for Airline Transport Pilots (ATP).  The holding maneuver received the lowest grade 2.4 and the takeoff had the highest at 3.2.  Takeoffs are largely performed by reference to raw data instrumentation whereas holding is rarely if ever performed in such a manner.</a:t>
            </a:r>
          </a:p>
          <a:p>
            <a:r>
              <a:rPr lang="en-US" dirty="0" smtClean="0"/>
              <a:t>Specific emphasis should be placed on the Sig. column.  Essentially is indicates the probability that chance alone could explain the results.  The generally accepted academic standard is that if there is less that a 5% probability that chance alone created the results, the sample is considered statistically significant.</a:t>
            </a:r>
          </a:p>
          <a:p>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r>
              <a:rPr lang="en-US" smtClean="0"/>
              <a:t>The study found that professional pilots have a significant decline in their basic instrument skills.  The mean for each maneuver was compared to the FAA certification standards for both the Airline Transport Pilot (ATP) certificate and the Instrument rating.  An ATP certificate is required to be a Captain for a major airline.  The certification standards are defined in the FAA’s </a:t>
            </a:r>
            <a:r>
              <a:rPr lang="en-US" i="1" smtClean="0"/>
              <a:t>Practical Test Standards</a:t>
            </a:r>
            <a:r>
              <a:rPr lang="en-US" smtClean="0"/>
              <a:t>.  All of the maneuvers were graded below the FAA certification standard for an ATP certificate (4) and in fact a majority of the maneuvers were rated at or below what is required for basic instrument certification (3).  The lowest rated maneuver was holding that was graded at 2.4.  This is well below the basic instrument certification grade (3).  The highest rated maneuver was the takeoff, graded at 3.2.  There were two maneuvers graded below three and three maneuvers graded above three.</a:t>
            </a:r>
          </a:p>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r>
              <a:rPr lang="en-US" smtClean="0"/>
              <a:t>The study also found through survey responses that the pilots who volunteered had an average of over seven years of experience flying their particular aircraft.   In addition, the study found that 73% of the pilots have over 10 years of experience flying newer-generation glass aircraft.    The majority of pilots, 47%, had two years or less flying a non-glass aircraft in commercial service.</a:t>
            </a:r>
          </a:p>
          <a:p>
            <a:r>
              <a:rPr lang="en-US" smtClean="0"/>
              <a:t>The survey also found that 80% of the pilots surveyed agreed that their basic instrument skills have declined over time.  However, when asked if they could fly the basic instrument maneuvers with reference to raw data only, 100% of the pilots surveyed stated that they could.  In addition, 60% of the pilots agreed with the statement that they feel comfortable flying by reference to raw data only.   Pilots (80%) also indicated that they often practice their raw data skills.</a:t>
            </a:r>
          </a:p>
          <a:p>
            <a:r>
              <a:rPr lang="en-US" smtClean="0"/>
              <a:t>Narrow-body and wide-body pilots were examined to see if there was any significance between maneuver means for these two groups.  There was no statistical difference between these two groups for the basic instrument maneuvers.  </a:t>
            </a:r>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r>
              <a:rPr lang="en-US" smtClean="0"/>
              <a:t>The purpose of this study was to gain an assessment of professional pilots’ basic instrument skills.  The study used both qualitative and quantitative measures to accomplish this task.</a:t>
            </a:r>
          </a:p>
          <a:p>
            <a:r>
              <a:rPr lang="en-US" smtClean="0"/>
              <a:t>The hypothesis for this study was that with the advent of advanced aircraft, a pilot’s basic instrument flying skills will diminish over time, and will no longer be at the level required when they received their ATP license.  The two research questions were to what extent degradation in basic instrument pilot skills occurs, and can this degradation be statistically proven?</a:t>
            </a:r>
          </a:p>
          <a:p>
            <a:r>
              <a:rPr lang="en-US" smtClean="0"/>
              <a:t>The piloting style of highly automated jet transport category aircraft may cause a commercial airline pilots’ basic instrument flying skills to diminish over time.  In fact, a recent research study asked pilots to evaluate their own instrument skills (Advanced Aircraft Technology Safety Survey Report, 1998).  A majority of pilots responded that they believed their skills have diminished. In the survey 85% of respondents stated that they preferred to hand-fly part of every trip to retain their pilots skills.  In addition, 43% pilots considered that their manual flying skills had declined since they started flying advanced technology aircraft.  </a:t>
            </a:r>
          </a:p>
          <a:p>
            <a:endParaRPr lang="en-US" smtClean="0"/>
          </a:p>
          <a:p>
            <a:endParaRPr lang="en-US" smtClean="0"/>
          </a:p>
          <a:p>
            <a:pPr eaLnBrk="1" hangingPunct="1"/>
            <a:endParaRPr lang="en-US" smtClean="0"/>
          </a:p>
        </p:txBody>
      </p:sp>
      <p:sp>
        <p:nvSpPr>
          <p:cNvPr id="54276" name="Slide Number Placeholder 3"/>
          <p:cNvSpPr>
            <a:spLocks noGrp="1"/>
          </p:cNvSpPr>
          <p:nvPr>
            <p:ph type="sldNum" sz="quarter" idx="5"/>
          </p:nvPr>
        </p:nvSpPr>
        <p:spPr>
          <a:noFill/>
        </p:spPr>
        <p:txBody>
          <a:bodyPr/>
          <a:lstStyle/>
          <a:p>
            <a:fld id="{F3FBDF1D-005D-49BF-B89E-BA7AB9DC31CE}"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r>
              <a:rPr lang="en-US" smtClean="0"/>
              <a:t>Analysis of the above data strongly suggests that pilots of advanced glass aircraft have experienced a significant decline in their basic instrument skills.  All of the maneuvers that were sampled were graded below the FAA certification standard for an Airline Transport Pilot.   In addition, the survey indicates that pilots are aware that their skills have declines, but still believe that they could successfully fly these maneuvers.  Lack of recent basic instrument flying experience is very high in flying glass aircraft which has lead to the decline in raw data skills.</a:t>
            </a:r>
          </a:p>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257300" y="685800"/>
            <a:ext cx="4800600" cy="3600450"/>
          </a:xfrm>
          <a:ln/>
        </p:spPr>
      </p:sp>
      <p:sp>
        <p:nvSpPr>
          <p:cNvPr id="87043" name="Rectangle 3"/>
          <p:cNvSpPr>
            <a:spLocks noGrp="1" noChangeArrowheads="1"/>
          </p:cNvSpPr>
          <p:nvPr>
            <p:ph type="body" idx="1"/>
          </p:nvPr>
        </p:nvSpPr>
        <p:spPr>
          <a:noFill/>
          <a:ln/>
        </p:spPr>
        <p:txBody>
          <a:bodyPr/>
          <a:lstStyle/>
          <a:p>
            <a:r>
              <a:rPr lang="en-US" dirty="0" smtClean="0"/>
              <a:t>The National Transportation Safety Board determines that the probable cause of this accident was the captain’s inappropriate response to the activation of the stick shaker, which led to an aerodynamic stall from which the airplane did not recover.  Contributing to the accident were (1) the flight crew’s failure to monitor airspeed in relation to the rising position of the low-speed cue, (2) the flight crew’s failure to adhere to sterile cockpit procedures, (3) the captain’s failure to effectively manage the flight, and (4) </a:t>
            </a:r>
            <a:r>
              <a:rPr lang="en-US" dirty="0" err="1" smtClean="0"/>
              <a:t>Colgan</a:t>
            </a:r>
            <a:r>
              <a:rPr lang="en-US" dirty="0" smtClean="0"/>
              <a:t> Air’s inadequate procedures for airspeed selection and management during approaches in icing conditions.</a:t>
            </a:r>
          </a:p>
          <a:p>
            <a:endParaRPr lang="en-US" dirty="0" smtClean="0"/>
          </a:p>
          <a:p>
            <a:r>
              <a:rPr lang="en-US" dirty="0" smtClean="0"/>
              <a:t>Dutch investigators indicated a malfunctioning altitude indicator combined with inattentive pilots resulted in the fatal crash of a Turkish Airlines jet approaching Amsterdam's </a:t>
            </a:r>
            <a:r>
              <a:rPr lang="en-US" dirty="0" err="1" smtClean="0"/>
              <a:t>Schiphol</a:t>
            </a:r>
            <a:r>
              <a:rPr lang="en-US" dirty="0" smtClean="0"/>
              <a:t> Airport, sparking new concerns about the issue of cockpit complacency.</a:t>
            </a:r>
          </a:p>
          <a:p>
            <a:endParaRPr lang="en-US" dirty="0" smtClean="0"/>
          </a:p>
          <a:p>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Automation Bias</a:t>
            </a:r>
          </a:p>
          <a:p>
            <a:r>
              <a:rPr lang="en-US" dirty="0" smtClean="0"/>
              <a:t>A study titled Automation Bias: Decision Making and Performance in High-Tech Cockpits sought to quantify the effects of automation over-reliance in modern cockpits. This study pointed out the need for pilots to be able to fly the airplane when the automation does not function correctly. Automation is assuming increasing control of cognitive flights tasks, such as calculating fuel efficient routes, navigating, or detecting and diagnosing system malfunctions and abnormalities (Mosier, 1998). Highly automated cockpits tend to change the way pilots perform tasks and make decisions. Researchers have documented problems in the use of advanced automated systems, including mode misunderstanding, failures to understand automated behavior, confusion or lack of awareness concerning what automated systems are doing and why, and difficulty tracing the functioning or reasoning process of automated agent (Billings, 1996; </a:t>
            </a:r>
            <a:r>
              <a:rPr lang="en-US" dirty="0" err="1" smtClean="0"/>
              <a:t>Sarter</a:t>
            </a:r>
            <a:r>
              <a:rPr lang="en-US" dirty="0" smtClean="0"/>
              <a:t> and Woods, 1993).</a:t>
            </a:r>
          </a:p>
          <a:p>
            <a:endParaRPr lang="en-US" dirty="0" smtClean="0"/>
          </a:p>
          <a:p>
            <a:r>
              <a:rPr lang="en-US" dirty="0" smtClean="0"/>
              <a:t>When automated aids are introduced, the pattern of cue utilization is disrupted. Automated aids present powerful and usually highly accurate cues. In fact, computational system diagnostic capabilities are advertised as being more accurate than pilots. This leads to the overall attitude that the automated cues are not just another cue, but the most powerful and important cue. These automated decision aids feeds into the general human tendency to travel the road of least cognitive effort. Typically people try to engage in the least amount of cognitive work they can get away with (Fiske and Taylor, 1994).</a:t>
            </a:r>
            <a:endParaRPr lang="en-US" dirty="0"/>
          </a:p>
        </p:txBody>
      </p:sp>
      <p:sp>
        <p:nvSpPr>
          <p:cNvPr id="4" name="Slide Number Placeholder 3"/>
          <p:cNvSpPr>
            <a:spLocks noGrp="1"/>
          </p:cNvSpPr>
          <p:nvPr>
            <p:ph type="sldNum" sz="quarter" idx="10"/>
          </p:nvPr>
        </p:nvSpPr>
        <p:spPr/>
        <p:txBody>
          <a:bodyPr/>
          <a:lstStyle/>
          <a:p>
            <a:pPr>
              <a:defRPr/>
            </a:pPr>
            <a:fld id="{260C0E98-F749-4C16-8552-0036B230B6BA}" type="slidenum">
              <a:rPr lang="en-US" smtClean="0"/>
              <a:pPr>
                <a:defRPr/>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xfrm>
            <a:off x="731838" y="4560888"/>
            <a:ext cx="5851525" cy="4887912"/>
          </a:xfrm>
          <a:noFill/>
          <a:ln/>
        </p:spPr>
        <p:txBody>
          <a:bodyPr/>
          <a:lstStyle/>
          <a:p>
            <a:r>
              <a:rPr lang="en-US" dirty="0" smtClean="0"/>
              <a:t>Skill Retention Literature Review:</a:t>
            </a:r>
          </a:p>
          <a:p>
            <a:r>
              <a:rPr lang="en-US" dirty="0" smtClean="0"/>
              <a:t>The opportunity for pilots to practice and maintain their skills has decreased significantly over time (Advanced Aircraft Technology Safety Survey Report, 1998). Airline polices, advanced automation, and increased long haul flying has all added to this decreased opportunity to manually fly the airplane. “Forty-three per cent of pilots considered that their manual flying skills had declined since they started flying advanced technology aircraft.” (Advanced Aircraft Technology Safety Survey report, 1998, page 29). Most pilots hand-fly their aircraft at some stages of each flight to maintain an acceptable skill level.  Anecdotal evidence indicates that the main reasons for this are a pilot’s natural satisfaction in performing manual flying tasks, the requirement to perform manual flying exercises during simulator sessions (including recurrent training and license renewal) and the need to be able to manually fly the aircraft should the automated systems fail to function as expected. It would appear that the attempts of both the pilots and their airlines have not succeeded in maintaining a perceived level of manual skills. Of concern are pilots who continue to manually control an aircraft with a diminishing level of skill. This has been recognized by some airlines who have implemented supplementary simulator programs to compensate for a perceived loss of manual flying skills (Advanced Aircraft technology Safety Survey Report, 1998).</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r>
              <a:rPr lang="en-US" dirty="0" smtClean="0"/>
              <a:t>The maneuver grades generally fit with what the literature review revealed in other related studies.  Earlier studies indicated that skills, when not used, decline over time.  This was observed throughout the study in the mean maneuver grades.  Earlier studies also suggest that pilots who fly advanced glass aircraft see a general decline in their basic instrument skills as a result of using the instrumentation features of these aircraft.  </a:t>
            </a:r>
          </a:p>
          <a:p>
            <a:r>
              <a:rPr lang="en-US" dirty="0" smtClean="0"/>
              <a:t>Survey responses, although candid about skills declining over time, did not correlate with maneuver grades or responses to earlier surveys on the same subject.  It would seem as though the pilots who participated in the study believed that their skills had not declined as much as indicated by the maneuver grades.  </a:t>
            </a:r>
          </a:p>
          <a:p>
            <a:r>
              <a:rPr lang="en-US" dirty="0" smtClean="0"/>
              <a:t>The suggestion by earlier studies that once a skill set was learned and practiced over a long period of time it would be retained longer than if the skills were practiced over a shorter period of time.  This was not seen in the wide-body / narrow-body within groups comparison.  Pilots of the wide-body aircraft had more experience flying older-generation aircraft than the narrow-body pilots, but had very similar maneuver grades.  In fact there was no statistical difference between maneuver grades for these two groups.  This is most likely due to the fact that although narrow-body pilots fly similar monthly hours, they fly far more cycles than wide-body pilots.  This leads in a significant increase in maneuvering the aircraft and thus increased flying skills.</a:t>
            </a:r>
          </a:p>
          <a:p>
            <a:endParaRPr 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r>
              <a:rPr lang="en-US" smtClean="0"/>
              <a:t>This study only observed five maneuvers.  The maneuvers were selected due to both their complexity and their relevance to typical line flying.  These maneuvers are trained and practiced by every pilot at least every nine months at the major airline that participated in the study.  Although these maneuvers are very common, they represent only a very small portion of the total flight maneuver envelope.</a:t>
            </a:r>
          </a:p>
          <a:p>
            <a:r>
              <a:rPr lang="en-US" smtClean="0"/>
              <a:t>The study involved pilots at a major US airline.  This particular airline retired all of it’s non-glass aircraft in the fall of 2001.  As a result, most of the pilots in the study had not flown an older generation aircraft in the past 5-10 years.  Other major US airlines still operate these types of aircraft although they too are in the process of removing them from active service.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pPr eaLnBrk="1" hangingPunct="1"/>
            <a:endParaRPr lang="en-US" smtClean="0"/>
          </a:p>
        </p:txBody>
      </p:sp>
      <p:sp>
        <p:nvSpPr>
          <p:cNvPr id="92164" name="Slide Number Placeholder 3"/>
          <p:cNvSpPr>
            <a:spLocks noGrp="1"/>
          </p:cNvSpPr>
          <p:nvPr>
            <p:ph type="sldNum" sz="quarter" idx="5"/>
          </p:nvPr>
        </p:nvSpPr>
        <p:spPr>
          <a:noFill/>
        </p:spPr>
        <p:txBody>
          <a:bodyPr/>
          <a:lstStyle/>
          <a:p>
            <a:fld id="{BE05508E-A7CB-4730-92E1-BB13791DB187}" type="slidenum">
              <a:rPr lang="en-US" smtClean="0"/>
              <a:pPr/>
              <a:t>37</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r>
              <a:rPr lang="en-US" dirty="0" smtClean="0"/>
              <a:t>Certain failures in highly automated aircraft can cause complete loss of the auto-throttles, flight director, and moving map display, thus forcing the pilots to revert to their basic instrument flying skills.  If a significant decline in basic instrument flying skills is observed as a function of time spent flying technologically advanced aircraft, then a potential safety risk exists.  If any degradation of skills can be empirically documented and proven, airlines can use this study to develop specific training programs and guidelines to improve basic instrument flying skills.  In addition, guidance can be derived and given to professional flight crews on how to maintain their instrument skills during regular line operations.</a:t>
            </a:r>
          </a:p>
          <a:p>
            <a:pPr eaLnBrk="1" hangingPunct="1"/>
            <a:endParaRPr lang="en-US" dirty="0" smtClean="0"/>
          </a:p>
          <a:p>
            <a:pPr eaLnBrk="1" hangingPunct="1"/>
            <a:endParaRPr lang="en-US" dirty="0" smtClean="0"/>
          </a:p>
        </p:txBody>
      </p:sp>
      <p:sp>
        <p:nvSpPr>
          <p:cNvPr id="55300" name="Slide Number Placeholder 3"/>
          <p:cNvSpPr>
            <a:spLocks noGrp="1"/>
          </p:cNvSpPr>
          <p:nvPr>
            <p:ph type="sldNum" sz="quarter" idx="5"/>
          </p:nvPr>
        </p:nvSpPr>
        <p:spPr>
          <a:noFill/>
        </p:spPr>
        <p:txBody>
          <a:bodyPr/>
          <a:lstStyle/>
          <a:p>
            <a:fld id="{C173A632-7F99-45DE-B29D-15D149E677C9}"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pPr marL="228600" indent="-228600">
              <a:buFont typeface="+mj-lt"/>
              <a:buAutoNum type="arabicPeriod"/>
              <a:defRPr/>
            </a:pPr>
            <a:r>
              <a:rPr lang="en-US" dirty="0" smtClean="0"/>
              <a:t>The study could be subject to inter-rater reliability errors of the individual instructors who evaluated the maneuvers.  </a:t>
            </a:r>
          </a:p>
          <a:p>
            <a:pPr marL="228600" indent="-228600">
              <a:buFont typeface="+mj-lt"/>
              <a:buAutoNum type="arabicPeriod"/>
              <a:defRPr/>
            </a:pPr>
            <a:r>
              <a:rPr lang="en-US" dirty="0" smtClean="0"/>
              <a:t>The study did account for pilots who fly additional aircraft outside of their respective company which in many cases would be traditional style aircraft.  The study asked in the survey if the pilot is flying outside of his/her professional employment. </a:t>
            </a:r>
          </a:p>
          <a:p>
            <a:pPr marL="228600" indent="-228600">
              <a:buFont typeface="+mj-lt"/>
              <a:buAutoNum type="arabicPeriod"/>
              <a:defRPr/>
            </a:pPr>
            <a:r>
              <a:rPr lang="en-US" dirty="0" smtClean="0"/>
              <a:t>This study was not designed to specify what, if any, additional training would be required to maintain these instrument flying skills (that will be a follow on study).  The study recorded how long it has been since a pilot has flown in a professional capacity using “raw data”, and this in turn may lead to some insight as to how long these skills remain active.</a:t>
            </a:r>
          </a:p>
          <a:p>
            <a:pPr marL="228600" indent="-228600">
              <a:buFont typeface="+mj-lt"/>
              <a:buAutoNum type="arabicPeriod"/>
              <a:defRPr/>
            </a:pPr>
            <a:r>
              <a:rPr lang="en-US" dirty="0" smtClean="0"/>
              <a:t>The study tested only five maneuvers to determine the level of piloting skills and is only representative of a pilot’s basic instrument skills, and not their overall piloting skills. </a:t>
            </a:r>
          </a:p>
          <a:p>
            <a:pPr marL="228600" indent="-228600">
              <a:buFont typeface="+mj-lt"/>
              <a:buAutoNum type="arabicPeriod"/>
              <a:defRPr/>
            </a:pPr>
            <a:r>
              <a:rPr lang="en-US" dirty="0" smtClean="0"/>
              <a:t>This study is applicable to jet transport pilots of US carriers only.  </a:t>
            </a:r>
          </a:p>
          <a:p>
            <a:pPr marL="228600" indent="-228600">
              <a:buFont typeface="+mj-lt"/>
              <a:buAutoNum type="arabicPeriod"/>
              <a:defRPr/>
            </a:pPr>
            <a:r>
              <a:rPr lang="en-US" dirty="0" smtClean="0"/>
              <a:t>The study does not account for the fact that most of the pilots of </a:t>
            </a:r>
            <a:r>
              <a:rPr lang="en-US" dirty="0" err="1" smtClean="0"/>
              <a:t>widebody</a:t>
            </a:r>
            <a:r>
              <a:rPr lang="en-US" dirty="0" smtClean="0"/>
              <a:t> glass aircraft spent many years flying traditional aircraft, and conversely the junior first officers of narrow body aircraft may have mainly flown advanced aircraft.  Some studies do indicate that skills learned and extensively practiced will be maintained and recalled at a higher rate than those skills briefly learned and utilized.   (</a:t>
            </a:r>
            <a:r>
              <a:rPr lang="en-US" dirty="0" err="1" smtClean="0"/>
              <a:t>Argote</a:t>
            </a:r>
            <a:r>
              <a:rPr lang="en-US" dirty="0" smtClean="0"/>
              <a:t>, 1998).  </a:t>
            </a:r>
          </a:p>
          <a:p>
            <a:pPr>
              <a:defRPr/>
            </a:pP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smtClean="0"/>
              <a:t>The two pilot groups were each chosen due to the fact that they should show significantly different results.  Narrow body pilots have a greater frequency of takeoffs and landings than those of wide-body aircraft.  This frequency may add to a pilot flying proficiency.  In addition, most wide-body aircraft rely heavily on automation due to the long duration of their flights.  The study took both type of aircraft and frequency of flying into account.</a:t>
            </a:r>
          </a:p>
          <a:p>
            <a:r>
              <a:rPr lang="en-US" smtClean="0"/>
              <a:t>There were 30 total pilots from a variety of backgrounds in the study.  The number of pilots was chosen in order to gain a statistically significant sample approximating the skill level of the general professional pilot population.  Each pilot group was compared using an independent samples t-test against the FAA proficiency standard with specific emphasis placed on the comparison between narrow-body and wide-body aircraft.  This was done in an attempt to prove that there is a statistical difference between these pilots.  Post hoc tests were performed on the different maneuvers sets to determine if the complexity of the maneuver affected the pilot’s ability to successfully fly them.  If the study hypothesis is correct the pilots of the modern aircraft should show a significant statistical difference as compared to the standard pilot performance as defined by the FAA.</a:t>
            </a:r>
          </a:p>
          <a:p>
            <a:r>
              <a:rPr lang="en-US" smtClean="0"/>
              <a:t>A summary of perceived instrument skills in each category was compared to the actual first look data results to see if there was any correlation between perceived piloting skills and actual performance.</a:t>
            </a:r>
          </a:p>
          <a:p>
            <a:endParaRPr lang="en-US" smtClean="0"/>
          </a:p>
        </p:txBody>
      </p:sp>
      <p:sp>
        <p:nvSpPr>
          <p:cNvPr id="57348" name="Slide Number Placeholder 3"/>
          <p:cNvSpPr>
            <a:spLocks noGrp="1"/>
          </p:cNvSpPr>
          <p:nvPr>
            <p:ph type="sldNum" sz="quarter" idx="5"/>
          </p:nvPr>
        </p:nvSpPr>
        <p:spPr>
          <a:noFill/>
        </p:spPr>
        <p:txBody>
          <a:bodyPr/>
          <a:lstStyle/>
          <a:p>
            <a:fld id="{ACFA2EB0-3AE5-44C1-B661-227644254ABF}"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pPr eaLnBrk="1" hangingPunct="1"/>
            <a:r>
              <a:rPr lang="en-US" smtClean="0"/>
              <a:t>This study was a mixed methodology study focusing on two aspects of basic instrument flying.  First a qualitative survey was given to pilots to gauge their perception of their own instrument skills.  The second part of the study required the use of first look data (data from maneuvers flown without pre-briefing or practice) from participating airlines and was quantitative in nature.  </a:t>
            </a:r>
          </a:p>
          <a:p>
            <a:pPr eaLnBrk="1" hangingPunct="1"/>
            <a:r>
              <a:rPr lang="en-US" smtClean="0"/>
              <a:t>Each pilot of the flight crew flew five basic instrument maneuvers (in the simulator) without any prior practice or briefing.  The captain and first officer each started with a different maneuver (starting maneuver was based on the day of the week).  The maneuvers were evaluated in accordance with standard airline industry grading criteria and were represented as a numerical rating.  </a:t>
            </a:r>
          </a:p>
          <a:p>
            <a:pPr eaLnBrk="1" hangingPunct="1"/>
            <a:r>
              <a:rPr lang="en-US" smtClean="0"/>
              <a:t>The data was completely de-identified and the maneuvers were non-jeopardy to the flight crew.  The independent variable for the quantitative part of the study was the type of aircraft that pilots were flying, and the dependent variable was their basic instrument skill level.</a:t>
            </a:r>
          </a:p>
        </p:txBody>
      </p:sp>
      <p:sp>
        <p:nvSpPr>
          <p:cNvPr id="58372" name="Slide Number Placeholder 3"/>
          <p:cNvSpPr>
            <a:spLocks noGrp="1"/>
          </p:cNvSpPr>
          <p:nvPr>
            <p:ph type="sldNum" sz="quarter" idx="5"/>
          </p:nvPr>
        </p:nvSpPr>
        <p:spPr>
          <a:noFill/>
        </p:spPr>
        <p:txBody>
          <a:bodyPr/>
          <a:lstStyle/>
          <a:p>
            <a:fld id="{3AE2A9D3-3316-4F5D-A8EF-C461033A18CA}"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dirty="0" smtClean="0"/>
              <a:t>The quantitative portion of the study was a quasi-experimental design with no formal control group.  The first look data was obtained from a maneuver set comprised of: a takeoff, ILS approach, holding, missed approach, and an engine failure at V1.  These maneuvers were flown without the use of auto-throttles, a flight director, or the FMC/map.  They were flown solely be reference to raw data (heading, airspeed, attitude, and vertical speed instruments only).  The first maneuver flown first was based on the day of the week.</a:t>
            </a:r>
          </a:p>
          <a:p>
            <a:r>
              <a:rPr lang="en-US" dirty="0" smtClean="0"/>
              <a:t>For the maneuvers, the study used the airline’s check pilots who certify maneuvers for the FAA during recurrent training.  The check pilots (check airmen) rated each maneuver based upon the observed performance of the pilot.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dirty="0" smtClean="0"/>
              <a:t>The study used data from airline pilots employed by US carriers during their recurrent training cycle. All of the subjects were active pilots employed by a major US air carrier (the carriers are not identified).  Each pilot was either a Captain or First Officer and had flown their particular aircraft for at least one year.   The average experience level was 7.1 years with a range from 2-16 years.  There were 17 Captains and 13 First Officers, in addition, there were 18 narrow-body and 12 wide-body pilots.  </a:t>
            </a:r>
          </a:p>
          <a:p>
            <a:pPr eaLnBrk="1" hangingPunct="1"/>
            <a:r>
              <a:rPr lang="en-US" dirty="0" smtClean="0"/>
              <a:t>Pilots were also separated by the type of aircraft that they were assigned to, either wide-body (B747, B777, DC-10) or narrow-body (B737, A320, MD-80).  The pilots were separated in order to determine if there were any statistical differences between these groups</a:t>
            </a:r>
          </a:p>
        </p:txBody>
      </p:sp>
      <p:sp>
        <p:nvSpPr>
          <p:cNvPr id="60420" name="Slide Number Placeholder 3"/>
          <p:cNvSpPr>
            <a:spLocks noGrp="1"/>
          </p:cNvSpPr>
          <p:nvPr>
            <p:ph type="sldNum" sz="quarter" idx="5"/>
          </p:nvPr>
        </p:nvSpPr>
        <p:spPr>
          <a:noFill/>
        </p:spPr>
        <p:txBody>
          <a:bodyPr/>
          <a:lstStyle/>
          <a:p>
            <a:fld id="{8FF01EE9-4D15-46EE-B1BE-699D53EC664F}"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0" hangingPunct="0">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0" hangingPunct="0">
              <a:defRPr/>
            </a:pPr>
            <a:endParaRPr lang="en-US"/>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fld id="{281E393B-B767-4048-BABB-F48755435625}" type="datetime1">
              <a:rPr lang="en-US"/>
              <a:pPr>
                <a:defRPr/>
              </a:pPr>
              <a:t>11/4/2010</a:t>
            </a:fld>
            <a:endParaRPr lang="en-US"/>
          </a:p>
        </p:txBody>
      </p:sp>
      <p:sp>
        <p:nvSpPr>
          <p:cNvPr id="7" name="Footer Placeholder 18"/>
          <p:cNvSpPr>
            <a:spLocks noGrp="1"/>
          </p:cNvSpPr>
          <p:nvPr>
            <p:ph type="ftr" sz="quarter" idx="11"/>
          </p:nvPr>
        </p:nvSpPr>
        <p:spPr/>
        <p:txBody>
          <a:bodyPr/>
          <a:lstStyle>
            <a:lvl1pPr>
              <a:defRPr/>
            </a:lvl1pPr>
          </a:lstStyle>
          <a:p>
            <a:pPr>
              <a:defRPr/>
            </a:pPr>
            <a:r>
              <a:rPr lang="en-US"/>
              <a:t>Michael Gillen</a:t>
            </a:r>
          </a:p>
        </p:txBody>
      </p:sp>
      <p:sp>
        <p:nvSpPr>
          <p:cNvPr id="8" name="Slide Number Placeholder 26"/>
          <p:cNvSpPr>
            <a:spLocks noGrp="1"/>
          </p:cNvSpPr>
          <p:nvPr>
            <p:ph type="sldNum" sz="quarter" idx="12"/>
          </p:nvPr>
        </p:nvSpPr>
        <p:spPr/>
        <p:txBody>
          <a:bodyPr/>
          <a:lstStyle>
            <a:lvl1pPr>
              <a:defRPr/>
            </a:lvl1pPr>
          </a:lstStyle>
          <a:p>
            <a:pPr>
              <a:defRPr/>
            </a:pPr>
            <a:fld id="{644B8504-76EC-4177-B0E8-F1C8D97C12A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3BCC968-FFC0-4D7A-BD58-3363CE705837}" type="datetime1">
              <a:rPr lang="en-US"/>
              <a:pPr>
                <a:defRPr/>
              </a:pPr>
              <a:t>11/4/2010</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Michael Gillen</a:t>
            </a:r>
          </a:p>
        </p:txBody>
      </p:sp>
      <p:sp>
        <p:nvSpPr>
          <p:cNvPr id="6" name="Slide Number Placeholder 17"/>
          <p:cNvSpPr>
            <a:spLocks noGrp="1"/>
          </p:cNvSpPr>
          <p:nvPr>
            <p:ph type="sldNum" sz="quarter" idx="12"/>
          </p:nvPr>
        </p:nvSpPr>
        <p:spPr/>
        <p:txBody>
          <a:bodyPr/>
          <a:lstStyle>
            <a:lvl1pPr>
              <a:defRPr/>
            </a:lvl1pPr>
          </a:lstStyle>
          <a:p>
            <a:pPr>
              <a:defRPr/>
            </a:pPr>
            <a:fld id="{5C442A61-AF34-4924-BDC4-F497F2531D1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B28D46-4133-416C-98D0-2E2C1F78BF96}" type="datetime1">
              <a:rPr lang="en-US"/>
              <a:pPr>
                <a:defRPr/>
              </a:pPr>
              <a:t>11/4/2010</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Michael Gillen</a:t>
            </a:r>
          </a:p>
        </p:txBody>
      </p:sp>
      <p:sp>
        <p:nvSpPr>
          <p:cNvPr id="6" name="Slide Number Placeholder 17"/>
          <p:cNvSpPr>
            <a:spLocks noGrp="1"/>
          </p:cNvSpPr>
          <p:nvPr>
            <p:ph type="sldNum" sz="quarter" idx="12"/>
          </p:nvPr>
        </p:nvSpPr>
        <p:spPr/>
        <p:txBody>
          <a:bodyPr/>
          <a:lstStyle>
            <a:lvl1pPr>
              <a:defRPr/>
            </a:lvl1pPr>
          </a:lstStyle>
          <a:p>
            <a:pPr>
              <a:defRPr/>
            </a:pPr>
            <a:fld id="{29637C69-DF76-4594-A16C-CEB5297A01F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normAutofit/>
          </a:bodyPr>
          <a:lstStyle/>
          <a:p>
            <a:pPr lvl="0"/>
            <a:endParaRPr lang="en-US" noProof="0"/>
          </a:p>
        </p:txBody>
      </p:sp>
      <p:sp>
        <p:nvSpPr>
          <p:cNvPr id="4" name="Date Placeholder 3"/>
          <p:cNvSpPr>
            <a:spLocks noGrp="1"/>
          </p:cNvSpPr>
          <p:nvPr>
            <p:ph type="dt" sz="half" idx="10"/>
          </p:nvPr>
        </p:nvSpPr>
        <p:spPr>
          <a:xfrm>
            <a:off x="457200" y="6251575"/>
            <a:ext cx="2133600" cy="476250"/>
          </a:xfrm>
        </p:spPr>
        <p:txBody>
          <a:bodyPr/>
          <a:lstStyle>
            <a:lvl1pPr>
              <a:defRPr/>
            </a:lvl1pPr>
          </a:lstStyle>
          <a:p>
            <a:pPr>
              <a:defRPr/>
            </a:pPr>
            <a:fld id="{B3D3A2FE-17E0-42F7-84A3-4AD7B25101BA}" type="datetime1">
              <a:rPr lang="en-US"/>
              <a:pPr>
                <a:defRPr/>
              </a:pPr>
              <a:t>11/4/2010</a:t>
            </a:fld>
            <a:endParaRPr lang="en-US"/>
          </a:p>
        </p:txBody>
      </p:sp>
      <p:sp>
        <p:nvSpPr>
          <p:cNvPr id="5" name="Slide Number Placeholder 4"/>
          <p:cNvSpPr>
            <a:spLocks noGrp="1"/>
          </p:cNvSpPr>
          <p:nvPr>
            <p:ph type="sldNum" sz="quarter" idx="11"/>
          </p:nvPr>
        </p:nvSpPr>
        <p:spPr>
          <a:xfrm>
            <a:off x="6553200" y="6248400"/>
            <a:ext cx="2133600" cy="476250"/>
          </a:xfrm>
        </p:spPr>
        <p:txBody>
          <a:bodyPr/>
          <a:lstStyle>
            <a:lvl1pPr>
              <a:defRPr/>
            </a:lvl1pPr>
          </a:lstStyle>
          <a:p>
            <a:pPr>
              <a:defRPr/>
            </a:pPr>
            <a:fld id="{CD1E1402-E840-4E80-932A-5DFE06F0F58B}" type="slidenum">
              <a:rPr lang="en-US"/>
              <a:pPr>
                <a:defRPr/>
              </a:pPr>
              <a:t>‹#›</a:t>
            </a:fld>
            <a:endParaRPr lang="en-US"/>
          </a:p>
        </p:txBody>
      </p:sp>
      <p:sp>
        <p:nvSpPr>
          <p:cNvPr id="6" name="Footer Placeholder 5"/>
          <p:cNvSpPr>
            <a:spLocks noGrp="1"/>
          </p:cNvSpPr>
          <p:nvPr>
            <p:ph type="ftr" sz="quarter" idx="12"/>
          </p:nvPr>
        </p:nvSpPr>
        <p:spPr>
          <a:xfrm>
            <a:off x="3124200" y="6248400"/>
            <a:ext cx="2895600" cy="476250"/>
          </a:xfrm>
        </p:spPr>
        <p:txBody>
          <a:bodyPr/>
          <a:lstStyle>
            <a:lvl1pPr>
              <a:defRPr/>
            </a:lvl1pPr>
          </a:lstStyle>
          <a:p>
            <a:pPr>
              <a:defRPr/>
            </a:pPr>
            <a:r>
              <a:rPr lang="en-US"/>
              <a:t>Michael Gillen</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51575"/>
            <a:ext cx="2133600" cy="476250"/>
          </a:xfrm>
        </p:spPr>
        <p:txBody>
          <a:bodyPr/>
          <a:lstStyle>
            <a:lvl1pPr>
              <a:defRPr/>
            </a:lvl1pPr>
          </a:lstStyle>
          <a:p>
            <a:pPr>
              <a:defRPr/>
            </a:pPr>
            <a:fld id="{C63C92E6-5E05-4E61-AA75-94E5C7CB02F0}" type="datetime1">
              <a:rPr lang="en-US"/>
              <a:pPr>
                <a:defRPr/>
              </a:pPr>
              <a:t>11/4/2010</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pPr>
              <a:defRPr/>
            </a:pPr>
            <a:fld id="{3F264C27-C953-4D93-ABD6-0A6212A901CC}" type="slidenum">
              <a:rPr lang="en-US"/>
              <a:pPr>
                <a:defRPr/>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pPr>
              <a:defRPr/>
            </a:pPr>
            <a:r>
              <a:rPr lang="en-US"/>
              <a:t>Michael Gillen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B061B49-CFAF-4D2E-9125-BD14571224F5}" type="datetime1">
              <a:rPr lang="en-US"/>
              <a:pPr>
                <a:defRPr/>
              </a:pPr>
              <a:t>11/4/2010</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Michael Gillen</a:t>
            </a:r>
          </a:p>
        </p:txBody>
      </p:sp>
      <p:sp>
        <p:nvSpPr>
          <p:cNvPr id="6" name="Slide Number Placeholder 17"/>
          <p:cNvSpPr>
            <a:spLocks noGrp="1"/>
          </p:cNvSpPr>
          <p:nvPr>
            <p:ph type="sldNum" sz="quarter" idx="12"/>
          </p:nvPr>
        </p:nvSpPr>
        <p:spPr/>
        <p:txBody>
          <a:bodyPr/>
          <a:lstStyle>
            <a:lvl1pPr>
              <a:defRPr/>
            </a:lvl1pPr>
          </a:lstStyle>
          <a:p>
            <a:pPr>
              <a:defRPr/>
            </a:pPr>
            <a:fld id="{019AA7B3-92FE-46DA-B3AC-B578A71849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0" hangingPunct="0">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0" hangingPunct="0">
              <a:defRPr/>
            </a:pPr>
            <a:endParaRPr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AA4FB6CB-1072-4156-A1F3-7B0B0793DAD4}" type="datetime1">
              <a:rPr lang="en-US"/>
              <a:pPr>
                <a:defRPr/>
              </a:pPr>
              <a:t>11/4/2010</a:t>
            </a:fld>
            <a:endParaRPr lang="en-US"/>
          </a:p>
        </p:txBody>
      </p:sp>
      <p:sp>
        <p:nvSpPr>
          <p:cNvPr id="7" name="Footer Placeholder 4"/>
          <p:cNvSpPr>
            <a:spLocks noGrp="1"/>
          </p:cNvSpPr>
          <p:nvPr>
            <p:ph type="ftr" sz="quarter" idx="11"/>
          </p:nvPr>
        </p:nvSpPr>
        <p:spPr/>
        <p:txBody>
          <a:bodyPr/>
          <a:lstStyle>
            <a:lvl1pPr>
              <a:defRPr/>
            </a:lvl1pPr>
          </a:lstStyle>
          <a:p>
            <a:pPr>
              <a:defRPr/>
            </a:pPr>
            <a:r>
              <a:rPr lang="en-US"/>
              <a:t>Michael Gillen</a:t>
            </a:r>
          </a:p>
        </p:txBody>
      </p:sp>
      <p:sp>
        <p:nvSpPr>
          <p:cNvPr id="8" name="Slide Number Placeholder 5"/>
          <p:cNvSpPr>
            <a:spLocks noGrp="1"/>
          </p:cNvSpPr>
          <p:nvPr>
            <p:ph type="sldNum" sz="quarter" idx="12"/>
          </p:nvPr>
        </p:nvSpPr>
        <p:spPr/>
        <p:txBody>
          <a:bodyPr/>
          <a:lstStyle>
            <a:lvl1pPr>
              <a:defRPr/>
            </a:lvl1pPr>
          </a:lstStyle>
          <a:p>
            <a:pPr>
              <a:defRPr/>
            </a:pPr>
            <a:fld id="{9690F168-3449-407D-ADAE-B569C2449D8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D196D0E-1C6F-466F-A62A-EBC5EFCCAAF2}" type="datetime1">
              <a:rPr lang="en-US"/>
              <a:pPr>
                <a:defRPr/>
              </a:pPr>
              <a:t>11/4/2010</a:t>
            </a:fld>
            <a:endParaRPr lang="en-US"/>
          </a:p>
        </p:txBody>
      </p:sp>
      <p:sp>
        <p:nvSpPr>
          <p:cNvPr id="6" name="Footer Placeholder 21"/>
          <p:cNvSpPr>
            <a:spLocks noGrp="1"/>
          </p:cNvSpPr>
          <p:nvPr>
            <p:ph type="ftr" sz="quarter" idx="11"/>
          </p:nvPr>
        </p:nvSpPr>
        <p:spPr/>
        <p:txBody>
          <a:bodyPr/>
          <a:lstStyle>
            <a:lvl1pPr>
              <a:defRPr/>
            </a:lvl1pPr>
          </a:lstStyle>
          <a:p>
            <a:pPr>
              <a:defRPr/>
            </a:pPr>
            <a:r>
              <a:rPr lang="en-US"/>
              <a:t>Michael Gillen</a:t>
            </a:r>
          </a:p>
        </p:txBody>
      </p:sp>
      <p:sp>
        <p:nvSpPr>
          <p:cNvPr id="7" name="Slide Number Placeholder 17"/>
          <p:cNvSpPr>
            <a:spLocks noGrp="1"/>
          </p:cNvSpPr>
          <p:nvPr>
            <p:ph type="sldNum" sz="quarter" idx="12"/>
          </p:nvPr>
        </p:nvSpPr>
        <p:spPr/>
        <p:txBody>
          <a:bodyPr/>
          <a:lstStyle>
            <a:lvl1pPr>
              <a:defRPr/>
            </a:lvl1pPr>
          </a:lstStyle>
          <a:p>
            <a:pPr>
              <a:defRPr/>
            </a:pPr>
            <a:fld id="{143D9FBB-863C-4A94-B9BD-982A95B7E70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0A213ED5-BA20-47DF-B7BA-4C8409A16B2B}" type="datetime1">
              <a:rPr lang="en-US"/>
              <a:pPr>
                <a:defRPr/>
              </a:pPr>
              <a:t>11/4/2010</a:t>
            </a:fld>
            <a:endParaRPr lang="en-US"/>
          </a:p>
        </p:txBody>
      </p:sp>
      <p:sp>
        <p:nvSpPr>
          <p:cNvPr id="8" name="Footer Placeholder 7"/>
          <p:cNvSpPr>
            <a:spLocks noGrp="1"/>
          </p:cNvSpPr>
          <p:nvPr>
            <p:ph type="ftr" sz="quarter" idx="11"/>
          </p:nvPr>
        </p:nvSpPr>
        <p:spPr/>
        <p:txBody>
          <a:bodyPr/>
          <a:lstStyle>
            <a:lvl1pPr>
              <a:defRPr/>
            </a:lvl1pPr>
          </a:lstStyle>
          <a:p>
            <a:pPr>
              <a:defRPr/>
            </a:pPr>
            <a:r>
              <a:rPr lang="en-US"/>
              <a:t>Michael Gillen</a:t>
            </a:r>
          </a:p>
        </p:txBody>
      </p:sp>
      <p:sp>
        <p:nvSpPr>
          <p:cNvPr id="9" name="Slide Number Placeholder 8"/>
          <p:cNvSpPr>
            <a:spLocks noGrp="1"/>
          </p:cNvSpPr>
          <p:nvPr>
            <p:ph type="sldNum" sz="quarter" idx="12"/>
          </p:nvPr>
        </p:nvSpPr>
        <p:spPr/>
        <p:txBody>
          <a:bodyPr/>
          <a:lstStyle>
            <a:lvl1pPr>
              <a:defRPr/>
            </a:lvl1pPr>
          </a:lstStyle>
          <a:p>
            <a:pPr>
              <a:defRPr/>
            </a:pPr>
            <a:fld id="{1598CFD1-2B26-44C8-827E-0CB15D51F3C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EBD9548B-55B7-48D2-BB9B-4302396D2FC4}" type="datetime1">
              <a:rPr lang="en-US"/>
              <a:pPr>
                <a:defRPr/>
              </a:pPr>
              <a:t>11/4/2010</a:t>
            </a:fld>
            <a:endParaRPr lang="en-US"/>
          </a:p>
        </p:txBody>
      </p:sp>
      <p:sp>
        <p:nvSpPr>
          <p:cNvPr id="4" name="Footer Placeholder 21"/>
          <p:cNvSpPr>
            <a:spLocks noGrp="1"/>
          </p:cNvSpPr>
          <p:nvPr>
            <p:ph type="ftr" sz="quarter" idx="11"/>
          </p:nvPr>
        </p:nvSpPr>
        <p:spPr/>
        <p:txBody>
          <a:bodyPr/>
          <a:lstStyle>
            <a:lvl1pPr>
              <a:defRPr/>
            </a:lvl1pPr>
          </a:lstStyle>
          <a:p>
            <a:pPr>
              <a:defRPr/>
            </a:pPr>
            <a:r>
              <a:rPr lang="en-US"/>
              <a:t>Michael Gillen</a:t>
            </a:r>
          </a:p>
        </p:txBody>
      </p:sp>
      <p:sp>
        <p:nvSpPr>
          <p:cNvPr id="5" name="Slide Number Placeholder 17"/>
          <p:cNvSpPr>
            <a:spLocks noGrp="1"/>
          </p:cNvSpPr>
          <p:nvPr>
            <p:ph type="sldNum" sz="quarter" idx="12"/>
          </p:nvPr>
        </p:nvSpPr>
        <p:spPr/>
        <p:txBody>
          <a:bodyPr/>
          <a:lstStyle>
            <a:lvl1pPr>
              <a:defRPr/>
            </a:lvl1pPr>
          </a:lstStyle>
          <a:p>
            <a:pPr>
              <a:defRPr/>
            </a:pPr>
            <a:fld id="{EF0125F6-A799-40CF-9040-51A5D8EA8D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FD18229-C59D-4D3E-9DD7-5D483AF01090}" type="datetime1">
              <a:rPr lang="en-US"/>
              <a:pPr>
                <a:defRPr/>
              </a:pPr>
              <a:t>11/4/2010</a:t>
            </a:fld>
            <a:endParaRPr lang="en-US"/>
          </a:p>
        </p:txBody>
      </p:sp>
      <p:sp>
        <p:nvSpPr>
          <p:cNvPr id="3" name="Footer Placeholder 21"/>
          <p:cNvSpPr>
            <a:spLocks noGrp="1"/>
          </p:cNvSpPr>
          <p:nvPr>
            <p:ph type="ftr" sz="quarter" idx="11"/>
          </p:nvPr>
        </p:nvSpPr>
        <p:spPr/>
        <p:txBody>
          <a:bodyPr/>
          <a:lstStyle>
            <a:lvl1pPr>
              <a:defRPr/>
            </a:lvl1pPr>
          </a:lstStyle>
          <a:p>
            <a:pPr>
              <a:defRPr/>
            </a:pPr>
            <a:r>
              <a:rPr lang="en-US"/>
              <a:t>Michael Gillen</a:t>
            </a:r>
          </a:p>
        </p:txBody>
      </p:sp>
      <p:sp>
        <p:nvSpPr>
          <p:cNvPr id="4" name="Slide Number Placeholder 17"/>
          <p:cNvSpPr>
            <a:spLocks noGrp="1"/>
          </p:cNvSpPr>
          <p:nvPr>
            <p:ph type="sldNum" sz="quarter" idx="12"/>
          </p:nvPr>
        </p:nvSpPr>
        <p:spPr/>
        <p:txBody>
          <a:bodyPr/>
          <a:lstStyle>
            <a:lvl1pPr>
              <a:defRPr/>
            </a:lvl1pPr>
          </a:lstStyle>
          <a:p>
            <a:pPr>
              <a:defRPr/>
            </a:pPr>
            <a:fld id="{3616A8FE-FEAB-4595-AFF0-5A6B2A3C44E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EB4A56EE-3465-4031-96AC-8C22EEE5F78E}" type="datetime1">
              <a:rPr lang="en-US"/>
              <a:pPr>
                <a:defRPr/>
              </a:pPr>
              <a:t>11/4/2010</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Michael Gillen</a:t>
            </a:r>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E3FD3645-A697-40B5-B263-9D6167D96AC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172306A0-E1FC-4644-BA75-352AFD336FF1}" type="datetime1">
              <a:rPr lang="en-US"/>
              <a:pPr>
                <a:defRPr/>
              </a:pPr>
              <a:t>11/4/2010</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Michael Gillen</a:t>
            </a:r>
          </a:p>
        </p:txBody>
      </p:sp>
      <p:sp>
        <p:nvSpPr>
          <p:cNvPr id="7" name="Slide Number Placeholder 6"/>
          <p:cNvSpPr>
            <a:spLocks noGrp="1"/>
          </p:cNvSpPr>
          <p:nvPr>
            <p:ph type="sldNum" sz="quarter" idx="12"/>
          </p:nvPr>
        </p:nvSpPr>
        <p:spPr/>
        <p:txBody>
          <a:bodyPr/>
          <a:lstStyle>
            <a:lvl1pPr>
              <a:defRPr/>
            </a:lvl1pPr>
          </a:lstStyle>
          <a:p>
            <a:pPr>
              <a:defRPr/>
            </a:pPr>
            <a:fld id="{E9F7B497-F03C-44E9-8F69-9327F5F7F4D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0" hangingPunct="0">
              <a:defRPr/>
            </a:pPr>
            <a:endParaRPr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0" hangingPunct="0">
              <a:defRPr/>
            </a:pPr>
            <a:endParaRPr lang="en-US"/>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fld id="{6F37B064-F283-4303-8FAF-328B47318979}" type="datetime1">
              <a:rPr lang="en-US"/>
              <a:pPr>
                <a:defRPr/>
              </a:pPr>
              <a:t>11/4/2010</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wrap="square" lIns="0" tIns="45720" rIns="0" bIns="0" numCol="1" anchor="b" anchorCtr="0" compatLnSpc="1">
            <a:prstTxWarp prst="textNoShape">
              <a:avLst/>
            </a:prstTxWarp>
          </a:bodyPr>
          <a:lstStyle>
            <a:lvl1pPr algn="ctr" eaLnBrk="1" hangingPunct="1">
              <a:defRPr sz="1000">
                <a:solidFill>
                  <a:srgbClr val="9B9A98"/>
                </a:solidFill>
              </a:defRPr>
            </a:lvl1pPr>
          </a:lstStyle>
          <a:p>
            <a:pPr>
              <a:defRPr/>
            </a:pPr>
            <a:r>
              <a:rPr lang="en-US"/>
              <a:t>Michael Gillen</a:t>
            </a:r>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8A3DE7BC-CE49-4C6D-B2C2-F5F01AE9E66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2" r:id="rId1"/>
    <p:sldLayoutId id="2147483826" r:id="rId2"/>
    <p:sldLayoutId id="2147483833" r:id="rId3"/>
    <p:sldLayoutId id="2147483827" r:id="rId4"/>
    <p:sldLayoutId id="2147483834" r:id="rId5"/>
    <p:sldLayoutId id="2147483828" r:id="rId6"/>
    <p:sldLayoutId id="2147483829" r:id="rId7"/>
    <p:sldLayoutId id="2147483835" r:id="rId8"/>
    <p:sldLayoutId id="2147483836" r:id="rId9"/>
    <p:sldLayoutId id="2147483830" r:id="rId10"/>
    <p:sldLayoutId id="2147483831" r:id="rId11"/>
    <p:sldLayoutId id="2147483837" r:id="rId12"/>
    <p:sldLayoutId id="2147483838" r:id="rId13"/>
  </p:sldLayoutIdLst>
  <p:hf hdr="0"/>
  <p:txStyles>
    <p:titleStyle>
      <a:lvl1pPr algn="l" rtl="0" eaLnBrk="0" fontAlgn="base" hangingPunct="0">
        <a:spcBef>
          <a:spcPct val="0"/>
        </a:spcBef>
        <a:spcAft>
          <a:spcPct val="0"/>
        </a:spcAft>
        <a:defRPr sz="4600" kern="1200">
          <a:solidFill>
            <a:srgbClr val="F9E98E"/>
          </a:solidFill>
          <a:latin typeface="+mj-lt"/>
          <a:ea typeface="+mj-ea"/>
          <a:cs typeface="+mj-cs"/>
        </a:defRPr>
      </a:lvl1pPr>
      <a:lvl2pPr algn="l" rtl="0" eaLnBrk="0" fontAlgn="base" hangingPunct="0">
        <a:spcBef>
          <a:spcPct val="0"/>
        </a:spcBef>
        <a:spcAft>
          <a:spcPct val="0"/>
        </a:spcAft>
        <a:defRPr sz="4600">
          <a:solidFill>
            <a:srgbClr val="F9E98E"/>
          </a:solidFill>
          <a:latin typeface="Franklin Gothic Book" pitchFamily="34" charset="0"/>
        </a:defRPr>
      </a:lvl2pPr>
      <a:lvl3pPr algn="l" rtl="0" eaLnBrk="0" fontAlgn="base" hangingPunct="0">
        <a:spcBef>
          <a:spcPct val="0"/>
        </a:spcBef>
        <a:spcAft>
          <a:spcPct val="0"/>
        </a:spcAft>
        <a:defRPr sz="4600">
          <a:solidFill>
            <a:srgbClr val="F9E98E"/>
          </a:solidFill>
          <a:latin typeface="Franklin Gothic Book" pitchFamily="34" charset="0"/>
        </a:defRPr>
      </a:lvl3pPr>
      <a:lvl4pPr algn="l" rtl="0" eaLnBrk="0" fontAlgn="base" hangingPunct="0">
        <a:spcBef>
          <a:spcPct val="0"/>
        </a:spcBef>
        <a:spcAft>
          <a:spcPct val="0"/>
        </a:spcAft>
        <a:defRPr sz="4600">
          <a:solidFill>
            <a:srgbClr val="F9E98E"/>
          </a:solidFill>
          <a:latin typeface="Franklin Gothic Book" pitchFamily="34" charset="0"/>
        </a:defRPr>
      </a:lvl4pPr>
      <a:lvl5pPr algn="l" rtl="0" eaLnBrk="0" fontAlgn="base" hangingPunct="0">
        <a:spcBef>
          <a:spcPct val="0"/>
        </a:spcBef>
        <a:spcAft>
          <a:spcPct val="0"/>
        </a:spcAft>
        <a:defRPr sz="4600">
          <a:solidFill>
            <a:srgbClr val="F9E98E"/>
          </a:solidFill>
          <a:latin typeface="Franklin Gothic Book" pitchFamily="34" charset="0"/>
        </a:defRPr>
      </a:lvl5pPr>
      <a:lvl6pPr marL="457200" algn="l" rtl="0" fontAlgn="base">
        <a:spcBef>
          <a:spcPct val="0"/>
        </a:spcBef>
        <a:spcAft>
          <a:spcPct val="0"/>
        </a:spcAft>
        <a:defRPr sz="4600">
          <a:solidFill>
            <a:srgbClr val="F9E98E"/>
          </a:solidFill>
          <a:latin typeface="Franklin Gothic Book" pitchFamily="34" charset="0"/>
        </a:defRPr>
      </a:lvl6pPr>
      <a:lvl7pPr marL="914400" algn="l" rtl="0" fontAlgn="base">
        <a:spcBef>
          <a:spcPct val="0"/>
        </a:spcBef>
        <a:spcAft>
          <a:spcPct val="0"/>
        </a:spcAft>
        <a:defRPr sz="4600">
          <a:solidFill>
            <a:srgbClr val="F9E98E"/>
          </a:solidFill>
          <a:latin typeface="Franklin Gothic Book" pitchFamily="34" charset="0"/>
        </a:defRPr>
      </a:lvl7pPr>
      <a:lvl8pPr marL="1371600" algn="l" rtl="0" fontAlgn="base">
        <a:spcBef>
          <a:spcPct val="0"/>
        </a:spcBef>
        <a:spcAft>
          <a:spcPct val="0"/>
        </a:spcAft>
        <a:defRPr sz="4600">
          <a:solidFill>
            <a:srgbClr val="F9E98E"/>
          </a:solidFill>
          <a:latin typeface="Franklin Gothic Book" pitchFamily="34" charset="0"/>
        </a:defRPr>
      </a:lvl8pPr>
      <a:lvl9pPr marL="1828800" algn="l" rtl="0" fontAlgn="base">
        <a:spcBef>
          <a:spcPct val="0"/>
        </a:spcBef>
        <a:spcAft>
          <a:spcPct val="0"/>
        </a:spcAft>
        <a:defRPr sz="4600">
          <a:solidFill>
            <a:srgbClr val="F9E98E"/>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5576" y="4572000"/>
            <a:ext cx="8221224" cy="1752600"/>
          </a:xfrm>
        </p:spPr>
        <p:txBody>
          <a:bodyPr>
            <a:normAutofit/>
          </a:bodyPr>
          <a:lstStyle/>
          <a:p>
            <a:pPr eaLnBrk="1" fontAlgn="auto" hangingPunct="1">
              <a:spcAft>
                <a:spcPts val="0"/>
              </a:spcAft>
              <a:defRPr/>
            </a:pPr>
            <a:r>
              <a:rPr sz="4400" dirty="0" smtClean="0">
                <a:ln w="5000" cmpd="sng">
                  <a:noFill/>
                  <a:prstDash val="solid"/>
                </a:ln>
                <a:solidFill>
                  <a:srgbClr val="00B0F0"/>
                </a:solidFill>
              </a:rPr>
              <a:t>Piloting Skills over Time</a:t>
            </a:r>
          </a:p>
        </p:txBody>
      </p:sp>
      <p:sp>
        <p:nvSpPr>
          <p:cNvPr id="9219" name="Rectangle 3"/>
          <p:cNvSpPr>
            <a:spLocks noGrp="1" noChangeArrowheads="1"/>
          </p:cNvSpPr>
          <p:nvPr>
            <p:ph type="subTitle" idx="1"/>
          </p:nvPr>
        </p:nvSpPr>
        <p:spPr>
          <a:xfrm>
            <a:off x="152400" y="2895600"/>
            <a:ext cx="8686800" cy="1752600"/>
          </a:xfrm>
        </p:spPr>
        <p:txBody>
          <a:bodyPr>
            <a:normAutofit/>
          </a:bodyPr>
          <a:lstStyle/>
          <a:p>
            <a:pPr eaLnBrk="1" hangingPunct="1"/>
            <a:r>
              <a:rPr lang="en-US" sz="2400" dirty="0" smtClean="0">
                <a:solidFill>
                  <a:srgbClr val="00B0F0"/>
                </a:solidFill>
              </a:rPr>
              <a:t>A study of professional pilots and their basic instrument skills</a:t>
            </a:r>
          </a:p>
        </p:txBody>
      </p:sp>
      <p:sp>
        <p:nvSpPr>
          <p:cNvPr id="8" name="Rectangle 13"/>
          <p:cNvSpPr>
            <a:spLocks noGrp="1" noChangeArrowheads="1"/>
          </p:cNvSpPr>
          <p:nvPr>
            <p:ph type="dt" sz="quarter" idx="10"/>
          </p:nvPr>
        </p:nvSpPr>
        <p:spPr/>
        <p:txBody>
          <a:bodyPr/>
          <a:lstStyle/>
          <a:p>
            <a:pPr>
              <a:defRPr/>
            </a:pPr>
            <a:fld id="{A142BE12-40C2-4076-BD11-89A569BE04B7}"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10" name="Rectangle 15"/>
          <p:cNvSpPr>
            <a:spLocks noGrp="1" noChangeArrowheads="1"/>
          </p:cNvSpPr>
          <p:nvPr>
            <p:ph type="sldNum" sz="quarter" idx="12"/>
          </p:nvPr>
        </p:nvSpPr>
        <p:spPr/>
        <p:txBody>
          <a:bodyPr/>
          <a:lstStyle/>
          <a:p>
            <a:pPr>
              <a:defRPr/>
            </a:pPr>
            <a:fld id="{C6E6AA1F-3DC8-4802-96D5-11CFFD08422B}" type="slidenum">
              <a:rPr lang="en-US"/>
              <a:pPr>
                <a:defRPr/>
              </a:pPr>
              <a:t>1</a:t>
            </a:fld>
            <a:endParaRPr lang="en-US"/>
          </a:p>
        </p:txBody>
      </p:sp>
      <p:sp>
        <p:nvSpPr>
          <p:cNvPr id="9223" name="Rectangle 13"/>
          <p:cNvSpPr txBox="1">
            <a:spLocks noGrp="1" noChangeArrowheads="1"/>
          </p:cNvSpPr>
          <p:nvPr/>
        </p:nvSpPr>
        <p:spPr bwMode="auto">
          <a:xfrm>
            <a:off x="457200" y="6248400"/>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9224" name="Rectangle 14"/>
          <p:cNvSpPr txBox="1">
            <a:spLocks noGrp="1" noChangeArrowheads="1"/>
          </p:cNvSpPr>
          <p:nvPr/>
        </p:nvSpPr>
        <p:spPr bwMode="auto">
          <a:xfrm>
            <a:off x="3124200" y="6251575"/>
            <a:ext cx="2895600" cy="476250"/>
          </a:xfrm>
          <a:prstGeom prst="rect">
            <a:avLst/>
          </a:prstGeom>
          <a:noFill/>
          <a:ln w="9525">
            <a:noFill/>
            <a:miter lim="800000"/>
            <a:headEnd/>
            <a:tailEnd/>
          </a:ln>
        </p:spPr>
        <p:txBody>
          <a:bodyPr anchor="b"/>
          <a:lstStyle/>
          <a:p>
            <a:pPr algn="ctr"/>
            <a:endParaRPr lang="en-US" sz="1200">
              <a:latin typeface="Arial" charset="0"/>
            </a:endParaRPr>
          </a:p>
        </p:txBody>
      </p:sp>
      <p:sp>
        <p:nvSpPr>
          <p:cNvPr id="9225" name="Rectangle 15"/>
          <p:cNvSpPr txBox="1">
            <a:spLocks noGrp="1" noChangeArrowheads="1"/>
          </p:cNvSpPr>
          <p:nvPr/>
        </p:nvSpPr>
        <p:spPr bwMode="auto">
          <a:xfrm>
            <a:off x="6553200" y="6254750"/>
            <a:ext cx="2133600" cy="476250"/>
          </a:xfrm>
          <a:prstGeom prst="rect">
            <a:avLst/>
          </a:prstGeom>
          <a:noFill/>
          <a:ln w="9525">
            <a:noFill/>
            <a:miter lim="800000"/>
            <a:headEnd/>
            <a:tailEnd/>
          </a:ln>
        </p:spPr>
        <p:txBody>
          <a:bodyPr anchor="b"/>
          <a:lstStyle/>
          <a:p>
            <a:pPr algn="r"/>
            <a:endParaRPr lang="en-US" sz="1200">
              <a:latin typeface="Arial" charset="0"/>
            </a:endParaRPr>
          </a:p>
        </p:txBody>
      </p:sp>
      <p:pic>
        <p:nvPicPr>
          <p:cNvPr id="9226" name="Picture 13"/>
          <p:cNvPicPr>
            <a:picLocks noChangeAspect="1" noChangeArrowheads="1"/>
          </p:cNvPicPr>
          <p:nvPr/>
        </p:nvPicPr>
        <p:blipFill>
          <a:blip r:embed="rId3" cstate="print"/>
          <a:srcRect b="4375"/>
          <a:stretch>
            <a:fillRect/>
          </a:stretch>
        </p:blipFill>
        <p:spPr bwMode="auto">
          <a:xfrm>
            <a:off x="1828800" y="533400"/>
            <a:ext cx="5226460" cy="3429000"/>
          </a:xfrm>
          <a:prstGeom prst="rect">
            <a:avLst/>
          </a:prstGeom>
          <a:noFill/>
          <a:ln w="9525">
            <a:noFill/>
            <a:miter lim="800000"/>
            <a:headEnd/>
            <a:tailEnd/>
          </a:ln>
        </p:spPr>
      </p:pic>
      <p:sp>
        <p:nvSpPr>
          <p:cNvPr id="11" name="TextBox 10"/>
          <p:cNvSpPr txBox="1"/>
          <p:nvPr/>
        </p:nvSpPr>
        <p:spPr>
          <a:xfrm>
            <a:off x="4267200" y="5486400"/>
            <a:ext cx="4267200" cy="461665"/>
          </a:xfrm>
          <a:prstGeom prst="rect">
            <a:avLst/>
          </a:prstGeom>
          <a:noFill/>
        </p:spPr>
        <p:txBody>
          <a:bodyPr wrap="square" rtlCol="0">
            <a:spAutoFit/>
          </a:bodyPr>
          <a:lstStyle/>
          <a:p>
            <a:r>
              <a:rPr lang="en-US" sz="2400" dirty="0" smtClean="0">
                <a:solidFill>
                  <a:srgbClr val="00B0F0"/>
                </a:solidFill>
                <a:latin typeface="Franklin Gothic Medium" pitchFamily="34" charset="0"/>
              </a:rPr>
              <a:t>Captain Michael Gillen</a:t>
            </a:r>
            <a:endParaRPr lang="en-US" sz="2400" dirty="0">
              <a:solidFill>
                <a:srgbClr val="00B0F0"/>
              </a:solidFill>
              <a:latin typeface="Franklin Gothic Medium"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a:xfrm>
            <a:off x="457200" y="274638"/>
            <a:ext cx="8229600" cy="563562"/>
          </a:xfrm>
        </p:spPr>
        <p:txBody>
          <a:bodyPr>
            <a:noAutofit/>
          </a:bodyPr>
          <a:lstStyle/>
          <a:p>
            <a:pPr eaLnBrk="1" fontAlgn="auto" hangingPunct="1">
              <a:spcAft>
                <a:spcPts val="0"/>
              </a:spcAft>
              <a:defRPr/>
            </a:pPr>
            <a:r>
              <a:rPr lang="en-US" sz="4400" dirty="0" smtClean="0">
                <a:solidFill>
                  <a:schemeClr val="accent2">
                    <a:lumMod val="40000"/>
                    <a:lumOff val="60000"/>
                  </a:schemeClr>
                </a:solidFill>
              </a:rPr>
              <a:t>Results - Experience</a:t>
            </a:r>
          </a:p>
        </p:txBody>
      </p:sp>
      <p:sp>
        <p:nvSpPr>
          <p:cNvPr id="18435" name="Rectangle 3"/>
          <p:cNvSpPr>
            <a:spLocks noGrp="1" noChangeArrowheads="1"/>
          </p:cNvSpPr>
          <p:nvPr>
            <p:ph idx="1"/>
          </p:nvPr>
        </p:nvSpPr>
        <p:spPr>
          <a:xfrm>
            <a:off x="457200" y="990600"/>
            <a:ext cx="8229600" cy="5135563"/>
          </a:xfrm>
        </p:spPr>
        <p:txBody>
          <a:bodyPr/>
          <a:lstStyle/>
          <a:p>
            <a:pPr eaLnBrk="1" hangingPunct="1"/>
            <a:r>
              <a:rPr lang="en-US" dirty="0" smtClean="0"/>
              <a:t>The first test that was performed was a series of independent samples t-test that compared self-reported experience with glass and non-glass aircraft along with the time since flying a non-glass aircraft. </a:t>
            </a:r>
          </a:p>
          <a:p>
            <a:pPr eaLnBrk="1" hangingPunct="1"/>
            <a:endParaRPr lang="en-US" dirty="0" smtClean="0"/>
          </a:p>
          <a:p>
            <a:pPr eaLnBrk="1" hangingPunct="1"/>
            <a:r>
              <a:rPr lang="en-US" dirty="0" smtClean="0"/>
              <a:t>Pilots were divided into either narrow-body or wide-body pilots. </a:t>
            </a:r>
          </a:p>
        </p:txBody>
      </p:sp>
      <p:sp>
        <p:nvSpPr>
          <p:cNvPr id="4" name="Rectangle 2"/>
          <p:cNvSpPr>
            <a:spLocks noGrp="1" noChangeArrowheads="1"/>
          </p:cNvSpPr>
          <p:nvPr>
            <p:ph type="dt" sz="quarter" idx="10"/>
          </p:nvPr>
        </p:nvSpPr>
        <p:spPr/>
        <p:txBody>
          <a:bodyPr/>
          <a:lstStyle/>
          <a:p>
            <a:pPr>
              <a:defRPr/>
            </a:pPr>
            <a:fld id="{AE901D8A-6E75-4722-ACD1-E6D514EF0E25}"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7813B8DF-F080-4F3C-88C5-BB84DD87CC8E}"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r>
              <a:rPr lang="en-US" smtClean="0"/>
              <a:t>Experience</a:t>
            </a:r>
          </a:p>
        </p:txBody>
      </p:sp>
      <p:graphicFrame>
        <p:nvGraphicFramePr>
          <p:cNvPr id="47455" name="Group 351"/>
          <p:cNvGraphicFramePr>
            <a:graphicFrameLocks noGrp="1"/>
          </p:cNvGraphicFramePr>
          <p:nvPr>
            <p:ph type="tbl" idx="1"/>
          </p:nvPr>
        </p:nvGraphicFramePr>
        <p:xfrm>
          <a:off x="457200" y="1600200"/>
          <a:ext cx="8229600" cy="4620897"/>
        </p:xfrm>
        <a:graphic>
          <a:graphicData uri="http://schemas.openxmlformats.org/drawingml/2006/table">
            <a:tbl>
              <a:tblPr/>
              <a:tblGrid>
                <a:gridCol w="2484438"/>
                <a:gridCol w="1435100"/>
                <a:gridCol w="387350"/>
                <a:gridCol w="790575"/>
                <a:gridCol w="1217612"/>
                <a:gridCol w="869950"/>
                <a:gridCol w="1044575"/>
              </a:tblGrid>
              <a:tr h="63658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Table 2.  Experience Independent Samples t-test Results</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636588">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Type of aircraft</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N</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Mean</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Std. Deviation</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t</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Sig. </a:t>
                      </a:r>
                      <a:r>
                        <a:rPr kumimoji="0" lang="en-US" sz="1400" b="0" i="0" u="none" strike="noStrike" cap="none" normalizeH="0" baseline="0" smtClean="0">
                          <a:ln>
                            <a:noFill/>
                          </a:ln>
                          <a:solidFill>
                            <a:schemeClr val="bg2"/>
                          </a:solidFill>
                          <a:effectLst/>
                          <a:latin typeface="Garamond"/>
                          <a:ea typeface="Times New Roman" pitchFamily="18" charset="0"/>
                          <a:cs typeface="Arial" charset="0"/>
                        </a:rPr>
                        <a:t>–</a:t>
                      </a: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(2 tailed)</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447675">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Years since flying a non-glass aircraft</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3.50</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.857</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.301</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.765</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636588">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3.42</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.515</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447675">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Years flying a non-glass aircraft</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2.33</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1.328</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.903</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.374</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636588">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1.92</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1.084</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447675">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Years flying a glass aircraft</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3.89</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.323</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2.591</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.015</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636588">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3.42</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bg2"/>
                          </a:solidFill>
                          <a:effectLst/>
                          <a:latin typeface="Arial" charset="0"/>
                          <a:ea typeface="Times New Roman" pitchFamily="18" charset="0"/>
                          <a:cs typeface="Arial" charset="0"/>
                        </a:rPr>
                        <a:t>.669</a:t>
                      </a:r>
                      <a:endParaRPr kumimoji="0" lang="en-US" sz="14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r>
            </a:tbl>
          </a:graphicData>
        </a:graphic>
      </p:graphicFrame>
      <p:sp>
        <p:nvSpPr>
          <p:cNvPr id="69" name="Date Placeholder 3"/>
          <p:cNvSpPr>
            <a:spLocks noGrp="1"/>
          </p:cNvSpPr>
          <p:nvPr>
            <p:ph type="dt" sz="quarter" idx="10"/>
          </p:nvPr>
        </p:nvSpPr>
        <p:spPr/>
        <p:txBody>
          <a:bodyPr/>
          <a:lstStyle/>
          <a:p>
            <a:pPr>
              <a:defRPr/>
            </a:pPr>
            <a:fld id="{5E88656A-1AE0-4FDE-BAA5-34F8B88C81FA}" type="datetime1">
              <a:rPr lang="en-US"/>
              <a:pPr>
                <a:defRPr/>
              </a:pPr>
              <a:t>11/4/2010</a:t>
            </a:fld>
            <a:endParaRPr lang="en-US"/>
          </a:p>
        </p:txBody>
      </p:sp>
      <p:sp>
        <p:nvSpPr>
          <p:cNvPr id="70" name="Slide Number Placeholder 4"/>
          <p:cNvSpPr>
            <a:spLocks noGrp="1"/>
          </p:cNvSpPr>
          <p:nvPr>
            <p:ph type="sldNum" sz="quarter" idx="11"/>
          </p:nvPr>
        </p:nvSpPr>
        <p:spPr/>
        <p:txBody>
          <a:bodyPr/>
          <a:lstStyle/>
          <a:p>
            <a:pPr>
              <a:defRPr/>
            </a:pPr>
            <a:fld id="{F9295CDA-3E0D-4C2D-AF0A-408327DA229E}" type="slidenum">
              <a:rPr lang="en-US"/>
              <a:pPr>
                <a:defRPr/>
              </a:pPr>
              <a:t>11</a:t>
            </a:fld>
            <a:endParaRPr lang="en-US"/>
          </a:p>
        </p:txBody>
      </p:sp>
      <p:sp>
        <p:nvSpPr>
          <p:cNvPr id="71" name="Footer Placeholder 5"/>
          <p:cNvSpPr>
            <a:spLocks noGrp="1"/>
          </p:cNvSpPr>
          <p:nvPr>
            <p:ph type="ftr" sz="quarter" idx="12"/>
          </p:nvPr>
        </p:nvSpPr>
        <p:spPr/>
        <p:txBody>
          <a:bodyPr/>
          <a:lstStyle/>
          <a:p>
            <a:pPr>
              <a:defRPr/>
            </a:pPr>
            <a:r>
              <a:rPr lang="en-US">
                <a:solidFill>
                  <a:schemeClr val="tx2">
                    <a:shade val="50000"/>
                  </a:schemeClr>
                </a:solidFill>
              </a:rPr>
              <a:t>Michael Gillen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 Survey Results</a:t>
            </a:r>
            <a:endParaRPr lang="en-US" dirty="0"/>
          </a:p>
        </p:txBody>
      </p:sp>
      <p:sp>
        <p:nvSpPr>
          <p:cNvPr id="3" name="Content Placeholder 2"/>
          <p:cNvSpPr>
            <a:spLocks noGrp="1"/>
          </p:cNvSpPr>
          <p:nvPr>
            <p:ph sz="half" idx="1"/>
          </p:nvPr>
        </p:nvSpPr>
        <p:spPr>
          <a:xfrm>
            <a:off x="457200" y="1600200"/>
            <a:ext cx="8077200" cy="4525963"/>
          </a:xfrm>
        </p:spPr>
        <p:txBody>
          <a:bodyPr/>
          <a:lstStyle/>
          <a:p>
            <a:r>
              <a:rPr lang="en-US" sz="3200" dirty="0" smtClean="0"/>
              <a:t>56% of the pilots had either never flown a non-glass aircraft or it had been greater than 10 years since they had done so.</a:t>
            </a:r>
          </a:p>
          <a:p>
            <a:r>
              <a:rPr lang="en-US" sz="3200" dirty="0" smtClean="0"/>
              <a:t> 46% indicated that they had two years or less flying non-glass aircraft. </a:t>
            </a:r>
          </a:p>
          <a:p>
            <a:r>
              <a:rPr lang="en-US" sz="3200" dirty="0" smtClean="0"/>
              <a:t> 73% of the pilots indicated that have 10 or more years flying newer generation aircraft. </a:t>
            </a:r>
          </a:p>
          <a:p>
            <a:endParaRPr lang="en-US" dirty="0" smtClean="0"/>
          </a:p>
          <a:p>
            <a:endParaRPr lang="en-US" dirty="0"/>
          </a:p>
        </p:txBody>
      </p:sp>
      <p:sp>
        <p:nvSpPr>
          <p:cNvPr id="5" name="Date Placeholder 4"/>
          <p:cNvSpPr>
            <a:spLocks noGrp="1"/>
          </p:cNvSpPr>
          <p:nvPr>
            <p:ph type="dt" sz="half" idx="10"/>
          </p:nvPr>
        </p:nvSpPr>
        <p:spPr/>
        <p:txBody>
          <a:bodyPr/>
          <a:lstStyle/>
          <a:p>
            <a:pPr>
              <a:defRPr/>
            </a:pPr>
            <a:fld id="{CD196D0E-1C6F-466F-A62A-EBC5EFCCAAF2}" type="datetime1">
              <a:rPr lang="en-US" smtClean="0"/>
              <a:pPr>
                <a:defRPr/>
              </a:pPr>
              <a:t>11/4/2010</a:t>
            </a:fld>
            <a:endParaRPr lang="en-US"/>
          </a:p>
        </p:txBody>
      </p:sp>
      <p:sp>
        <p:nvSpPr>
          <p:cNvPr id="6" name="Footer Placeholder 5"/>
          <p:cNvSpPr>
            <a:spLocks noGrp="1"/>
          </p:cNvSpPr>
          <p:nvPr>
            <p:ph type="ftr" sz="quarter" idx="11"/>
          </p:nvPr>
        </p:nvSpPr>
        <p:spPr/>
        <p:txBody>
          <a:bodyPr/>
          <a:lstStyle/>
          <a:p>
            <a:pPr>
              <a:defRPr/>
            </a:pPr>
            <a:r>
              <a:rPr lang="en-US" smtClean="0"/>
              <a:t>Michael Gillen</a:t>
            </a:r>
            <a:endParaRPr lang="en-US"/>
          </a:p>
        </p:txBody>
      </p:sp>
      <p:sp>
        <p:nvSpPr>
          <p:cNvPr id="7" name="Slide Number Placeholder 6"/>
          <p:cNvSpPr>
            <a:spLocks noGrp="1"/>
          </p:cNvSpPr>
          <p:nvPr>
            <p:ph type="sldNum" sz="quarter" idx="12"/>
          </p:nvPr>
        </p:nvSpPr>
        <p:spPr/>
        <p:txBody>
          <a:bodyPr/>
          <a:lstStyle/>
          <a:p>
            <a:pPr>
              <a:defRPr/>
            </a:pPr>
            <a:fld id="{143D9FBB-863C-4A94-B9BD-982A95B7E704}"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normAutofit fontScale="90000"/>
          </a:bodyPr>
          <a:lstStyle/>
          <a:p>
            <a:pPr fontAlgn="auto">
              <a:spcAft>
                <a:spcPts val="0"/>
              </a:spcAft>
              <a:defRPr/>
            </a:pPr>
            <a:r>
              <a:rPr lang="en-US" sz="4000" smtClean="0">
                <a:solidFill>
                  <a:schemeClr val="accent2">
                    <a:lumMod val="40000"/>
                    <a:lumOff val="60000"/>
                  </a:schemeClr>
                </a:solidFill>
              </a:rPr>
              <a:t>Experience – Years Since Flying a NGA</a:t>
            </a:r>
          </a:p>
        </p:txBody>
      </p:sp>
      <p:sp>
        <p:nvSpPr>
          <p:cNvPr id="50181" name="Rectangle 5"/>
          <p:cNvSpPr>
            <a:spLocks noGrp="1" noChangeArrowheads="1"/>
          </p:cNvSpPr>
          <p:nvPr>
            <p:ph sz="half" idx="1"/>
          </p:nvPr>
        </p:nvSpPr>
        <p:spPr>
          <a:xfrm>
            <a:off x="457200" y="1600201"/>
            <a:ext cx="8305800" cy="1295400"/>
          </a:xfrm>
        </p:spPr>
        <p:txBody>
          <a:bodyPr>
            <a:normAutofit/>
          </a:bodyPr>
          <a:lstStyle/>
          <a:p>
            <a:pPr marL="420624" indent="-384048" fontAlgn="auto">
              <a:lnSpc>
                <a:spcPct val="90000"/>
              </a:lnSpc>
              <a:spcAft>
                <a:spcPts val="0"/>
              </a:spcAft>
              <a:buFont typeface="Wingdings 2"/>
              <a:buChar char=""/>
              <a:defRPr/>
            </a:pPr>
            <a:r>
              <a:rPr lang="en-US" sz="2800" dirty="0" smtClean="0"/>
              <a:t>56% of the pilots had either never flown a non-glass aircraft or it had been greater than 10 years since they had done so.  </a:t>
            </a:r>
          </a:p>
        </p:txBody>
      </p:sp>
      <p:sp>
        <p:nvSpPr>
          <p:cNvPr id="5" name="Rectangle 2"/>
          <p:cNvSpPr>
            <a:spLocks noGrp="1" noChangeArrowheads="1"/>
          </p:cNvSpPr>
          <p:nvPr>
            <p:ph type="dt" sz="quarter" idx="10"/>
          </p:nvPr>
        </p:nvSpPr>
        <p:spPr/>
        <p:txBody>
          <a:bodyPr/>
          <a:lstStyle/>
          <a:p>
            <a:pPr>
              <a:defRPr/>
            </a:pPr>
            <a:fld id="{A244AF75-DCEF-4A5A-A054-B55C2C449EB2}"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4A9B56D3-CFD0-49CB-8487-118750FEA7E5}" type="slidenum">
              <a:rPr lang="en-US"/>
              <a:pPr>
                <a:defRPr/>
              </a:pPr>
              <a:t>13</a:t>
            </a:fld>
            <a:endParaRPr lang="en-US"/>
          </a:p>
        </p:txBody>
      </p:sp>
      <p:pic>
        <p:nvPicPr>
          <p:cNvPr id="28679" name="Picture 2"/>
          <p:cNvPicPr>
            <a:picLocks noChangeAspect="1" noChangeArrowheads="1"/>
          </p:cNvPicPr>
          <p:nvPr/>
        </p:nvPicPr>
        <p:blipFill>
          <a:blip r:embed="rId3" cstate="print"/>
          <a:srcRect t="18973" b="9486"/>
          <a:stretch>
            <a:fillRect/>
          </a:stretch>
        </p:blipFill>
        <p:spPr bwMode="auto">
          <a:xfrm>
            <a:off x="1447800" y="2971800"/>
            <a:ext cx="6012495"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Rot="1" noChangeArrowheads="1"/>
          </p:cNvSpPr>
          <p:nvPr>
            <p:ph type="title"/>
          </p:nvPr>
        </p:nvSpPr>
        <p:spPr>
          <a:noFill/>
        </p:spPr>
        <p:txBody>
          <a:bodyPr/>
          <a:lstStyle/>
          <a:p>
            <a:r>
              <a:rPr lang="en-US" smtClean="0"/>
              <a:t>Years Flying a NGA</a:t>
            </a:r>
          </a:p>
        </p:txBody>
      </p:sp>
      <p:sp>
        <p:nvSpPr>
          <p:cNvPr id="29699" name="Rectangle 5"/>
          <p:cNvSpPr>
            <a:spLocks noGrp="1" noChangeArrowheads="1"/>
          </p:cNvSpPr>
          <p:nvPr>
            <p:ph sz="half" idx="1"/>
          </p:nvPr>
        </p:nvSpPr>
        <p:spPr>
          <a:xfrm>
            <a:off x="457200" y="1295400"/>
            <a:ext cx="8305800" cy="1066799"/>
          </a:xfrm>
        </p:spPr>
        <p:txBody>
          <a:bodyPr/>
          <a:lstStyle/>
          <a:p>
            <a:r>
              <a:rPr lang="en-US" dirty="0" smtClean="0"/>
              <a:t>46% indicated that they had two years or less flying non-glass aircraft. </a:t>
            </a:r>
          </a:p>
        </p:txBody>
      </p:sp>
      <p:sp>
        <p:nvSpPr>
          <p:cNvPr id="5" name="Rectangle 2"/>
          <p:cNvSpPr>
            <a:spLocks noGrp="1" noChangeArrowheads="1"/>
          </p:cNvSpPr>
          <p:nvPr>
            <p:ph type="dt" sz="quarter" idx="10"/>
          </p:nvPr>
        </p:nvSpPr>
        <p:spPr/>
        <p:txBody>
          <a:bodyPr/>
          <a:lstStyle/>
          <a:p>
            <a:pPr>
              <a:defRPr/>
            </a:pPr>
            <a:fld id="{B9413684-54B8-4DAE-B480-C0C330475A53}"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4A38E984-7967-4B73-B3AB-727AF733C4CA}" type="slidenum">
              <a:rPr lang="en-US"/>
              <a:pPr>
                <a:defRPr/>
              </a:pPr>
              <a:t>14</a:t>
            </a:fld>
            <a:endParaRPr lang="en-US"/>
          </a:p>
        </p:txBody>
      </p:sp>
      <p:pic>
        <p:nvPicPr>
          <p:cNvPr id="29703" name="Picture 7"/>
          <p:cNvPicPr>
            <a:picLocks noChangeAspect="1" noChangeArrowheads="1"/>
          </p:cNvPicPr>
          <p:nvPr/>
        </p:nvPicPr>
        <p:blipFill>
          <a:blip r:embed="rId3" cstate="print"/>
          <a:srcRect t="15883" b="7059"/>
          <a:stretch>
            <a:fillRect/>
          </a:stretch>
        </p:blipFill>
        <p:spPr bwMode="auto">
          <a:xfrm>
            <a:off x="1524000" y="2286000"/>
            <a:ext cx="6400800"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Rot="1" noChangeArrowheads="1"/>
          </p:cNvSpPr>
          <p:nvPr>
            <p:ph type="title"/>
          </p:nvPr>
        </p:nvSpPr>
        <p:spPr>
          <a:noFill/>
        </p:spPr>
        <p:txBody>
          <a:bodyPr/>
          <a:lstStyle/>
          <a:p>
            <a:r>
              <a:rPr lang="en-US" smtClean="0"/>
              <a:t>Years Flying a Glass Aircraft</a:t>
            </a:r>
          </a:p>
        </p:txBody>
      </p:sp>
      <p:sp>
        <p:nvSpPr>
          <p:cNvPr id="55301" name="Rectangle 5"/>
          <p:cNvSpPr>
            <a:spLocks noGrp="1" noChangeArrowheads="1"/>
          </p:cNvSpPr>
          <p:nvPr>
            <p:ph sz="half" idx="1"/>
          </p:nvPr>
        </p:nvSpPr>
        <p:spPr>
          <a:xfrm>
            <a:off x="304800" y="1371600"/>
            <a:ext cx="8305800" cy="914399"/>
          </a:xfrm>
        </p:spPr>
        <p:txBody>
          <a:bodyPr>
            <a:normAutofit/>
          </a:bodyPr>
          <a:lstStyle/>
          <a:p>
            <a:pPr marL="420624" indent="-384048" fontAlgn="auto">
              <a:spcAft>
                <a:spcPts val="0"/>
              </a:spcAft>
              <a:buFont typeface="Wingdings 2"/>
              <a:buChar char=""/>
              <a:defRPr/>
            </a:pPr>
            <a:r>
              <a:rPr lang="en-US" sz="2400" dirty="0" smtClean="0"/>
              <a:t>73% of the pilots indicated that have 10 or more years flying these types of aircraft. </a:t>
            </a:r>
          </a:p>
        </p:txBody>
      </p:sp>
      <p:sp>
        <p:nvSpPr>
          <p:cNvPr id="5" name="Rectangle 2"/>
          <p:cNvSpPr>
            <a:spLocks noGrp="1" noChangeArrowheads="1"/>
          </p:cNvSpPr>
          <p:nvPr>
            <p:ph type="dt" sz="quarter" idx="10"/>
          </p:nvPr>
        </p:nvSpPr>
        <p:spPr/>
        <p:txBody>
          <a:bodyPr/>
          <a:lstStyle/>
          <a:p>
            <a:pPr>
              <a:defRPr/>
            </a:pPr>
            <a:fld id="{B345A550-58B8-4572-8399-8948DEDB4B23}"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2AC19037-71C8-45BB-9BA6-A79C46C49798}" type="slidenum">
              <a:rPr lang="en-US"/>
              <a:pPr>
                <a:defRPr/>
              </a:pPr>
              <a:t>15</a:t>
            </a:fld>
            <a:endParaRPr lang="en-US"/>
          </a:p>
        </p:txBody>
      </p:sp>
      <p:pic>
        <p:nvPicPr>
          <p:cNvPr id="30727" name="Picture 7"/>
          <p:cNvPicPr>
            <a:picLocks noChangeAspect="1" noChangeArrowheads="1"/>
          </p:cNvPicPr>
          <p:nvPr/>
        </p:nvPicPr>
        <p:blipFill>
          <a:blip r:embed="rId3" cstate="print"/>
          <a:srcRect t="16551" b="7356"/>
          <a:stretch>
            <a:fillRect/>
          </a:stretch>
        </p:blipFill>
        <p:spPr bwMode="auto">
          <a:xfrm>
            <a:off x="1143000" y="2362200"/>
            <a:ext cx="6552525" cy="41557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r>
              <a:rPr lang="en-US" smtClean="0"/>
              <a:t>Experience</a:t>
            </a:r>
          </a:p>
        </p:txBody>
      </p:sp>
      <p:sp>
        <p:nvSpPr>
          <p:cNvPr id="49155" name="Rectangle 3"/>
          <p:cNvSpPr>
            <a:spLocks noGrp="1" noChangeArrowheads="1"/>
          </p:cNvSpPr>
          <p:nvPr>
            <p:ph idx="1"/>
          </p:nvPr>
        </p:nvSpPr>
        <p:spPr>
          <a:xfrm>
            <a:off x="457200" y="1600200"/>
            <a:ext cx="8153400" cy="4525963"/>
          </a:xfrm>
        </p:spPr>
        <p:txBody>
          <a:bodyPr>
            <a:normAutofit/>
          </a:bodyPr>
          <a:lstStyle/>
          <a:p>
            <a:pPr marL="420624" indent="-384048" eaLnBrk="1" fontAlgn="auto" hangingPunct="1">
              <a:spcAft>
                <a:spcPts val="0"/>
              </a:spcAft>
              <a:buFont typeface="Wingdings 2"/>
              <a:buChar char=""/>
              <a:defRPr/>
            </a:pPr>
            <a:r>
              <a:rPr lang="en-US" dirty="0" smtClean="0"/>
              <a:t>The analysis revealed no significant difference in the years since flying a non-glass aircraft or in the years of experience flying a non-glass aircraft between narrow body and wide body pilots. </a:t>
            </a:r>
          </a:p>
          <a:p>
            <a:pPr marL="420624" indent="-384048" eaLnBrk="1" fontAlgn="auto" hangingPunct="1">
              <a:spcAft>
                <a:spcPts val="0"/>
              </a:spcAft>
              <a:buFont typeface="Wingdings 2"/>
              <a:buChar char=""/>
              <a:defRPr/>
            </a:pPr>
            <a:r>
              <a:rPr lang="en-US" dirty="0" smtClean="0"/>
              <a:t>However, the analysis indicated that Narrow-Body Pilots reported flying glass aircraft significantly longer than wide body pilots </a:t>
            </a:r>
          </a:p>
        </p:txBody>
      </p:sp>
      <p:sp>
        <p:nvSpPr>
          <p:cNvPr id="4" name="Rectangle 2"/>
          <p:cNvSpPr>
            <a:spLocks noGrp="1" noChangeArrowheads="1"/>
          </p:cNvSpPr>
          <p:nvPr>
            <p:ph type="dt" sz="quarter" idx="10"/>
          </p:nvPr>
        </p:nvSpPr>
        <p:spPr/>
        <p:txBody>
          <a:bodyPr/>
          <a:lstStyle/>
          <a:p>
            <a:pPr>
              <a:defRPr/>
            </a:pPr>
            <a:fld id="{373789DB-72E3-4D75-88BF-D29B3545B3F5}"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7EDF06D1-C6BE-4500-A878-F7DD7FA38173}"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a:xfrm>
            <a:off x="457200" y="274638"/>
            <a:ext cx="8229600" cy="1249362"/>
          </a:xfrm>
        </p:spPr>
        <p:txBody>
          <a:bodyPr>
            <a:normAutofit/>
          </a:bodyPr>
          <a:lstStyle/>
          <a:p>
            <a:pPr eaLnBrk="1" fontAlgn="auto" hangingPunct="1">
              <a:spcAft>
                <a:spcPts val="0"/>
              </a:spcAft>
              <a:defRPr/>
            </a:pPr>
            <a:r>
              <a:rPr lang="en-US" dirty="0" smtClean="0">
                <a:solidFill>
                  <a:schemeClr val="accent2">
                    <a:lumMod val="40000"/>
                    <a:lumOff val="60000"/>
                  </a:schemeClr>
                </a:solidFill>
              </a:rPr>
              <a:t>Self Assessment</a:t>
            </a:r>
          </a:p>
        </p:txBody>
      </p:sp>
      <p:sp>
        <p:nvSpPr>
          <p:cNvPr id="24579" name="Rectangle 3"/>
          <p:cNvSpPr>
            <a:spLocks noGrp="1" noChangeArrowheads="1"/>
          </p:cNvSpPr>
          <p:nvPr>
            <p:ph idx="1"/>
          </p:nvPr>
        </p:nvSpPr>
        <p:spPr>
          <a:xfrm>
            <a:off x="457200" y="2514600"/>
            <a:ext cx="8229600" cy="3840163"/>
          </a:xfrm>
        </p:spPr>
        <p:txBody>
          <a:bodyPr/>
          <a:lstStyle/>
          <a:p>
            <a:pPr eaLnBrk="1" hangingPunct="1"/>
            <a:r>
              <a:rPr lang="en-US" dirty="0" smtClean="0"/>
              <a:t>The survey asked the pilots to asses their own their basic instrument skills. </a:t>
            </a:r>
          </a:p>
          <a:p>
            <a:pPr eaLnBrk="1" hangingPunct="1">
              <a:buNone/>
            </a:pPr>
            <a:r>
              <a:rPr lang="en-US" dirty="0" smtClean="0"/>
              <a:t> </a:t>
            </a:r>
          </a:p>
          <a:p>
            <a:pPr eaLnBrk="1" hangingPunct="1"/>
            <a:r>
              <a:rPr lang="en-US" dirty="0" smtClean="0"/>
              <a:t>Self assessment of flying skills as a function of aircraft type flown was also analyzed using a series independent samples t-tests. </a:t>
            </a:r>
          </a:p>
        </p:txBody>
      </p:sp>
      <p:sp>
        <p:nvSpPr>
          <p:cNvPr id="4" name="Rectangle 2"/>
          <p:cNvSpPr>
            <a:spLocks noGrp="1" noChangeArrowheads="1"/>
          </p:cNvSpPr>
          <p:nvPr>
            <p:ph type="dt" sz="quarter" idx="10"/>
          </p:nvPr>
        </p:nvSpPr>
        <p:spPr/>
        <p:txBody>
          <a:bodyPr/>
          <a:lstStyle/>
          <a:p>
            <a:pPr>
              <a:defRPr/>
            </a:pPr>
            <a:fld id="{71E52C3B-1388-4341-873E-4AABE003901B}"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B1A68924-CF70-4DE5-81E4-D644D676AC6D}" type="slidenum">
              <a:rPr lang="en-US"/>
              <a:pPr>
                <a:defRPr/>
              </a:pPr>
              <a:t>17</a:t>
            </a:fld>
            <a:endParaRPr lang="en-US"/>
          </a:p>
        </p:txBody>
      </p:sp>
      <p:pic>
        <p:nvPicPr>
          <p:cNvPr id="8" name="Picture 7" descr="Simulator.jpg"/>
          <p:cNvPicPr>
            <a:picLocks noChangeAspect="1"/>
          </p:cNvPicPr>
          <p:nvPr/>
        </p:nvPicPr>
        <p:blipFill>
          <a:blip r:embed="rId3" cstate="print"/>
          <a:stretch>
            <a:fillRect/>
          </a:stretch>
        </p:blipFill>
        <p:spPr>
          <a:xfrm>
            <a:off x="5486400" y="533400"/>
            <a:ext cx="2466975" cy="184785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23" name="Rectangle 623"/>
          <p:cNvSpPr>
            <a:spLocks noGrp="1" noRot="1" noChangeArrowheads="1"/>
          </p:cNvSpPr>
          <p:nvPr>
            <p:ph type="title"/>
          </p:nvPr>
        </p:nvSpPr>
        <p:spPr>
          <a:xfrm>
            <a:off x="457200" y="274638"/>
            <a:ext cx="8229600" cy="487362"/>
          </a:xfrm>
        </p:spPr>
        <p:txBody>
          <a:bodyPr>
            <a:noAutofit/>
          </a:bodyPr>
          <a:lstStyle/>
          <a:p>
            <a:pPr eaLnBrk="1" fontAlgn="auto" hangingPunct="1">
              <a:spcAft>
                <a:spcPts val="0"/>
              </a:spcAft>
              <a:defRPr/>
            </a:pPr>
            <a:r>
              <a:rPr lang="en-US" sz="4400" dirty="0" smtClean="0">
                <a:solidFill>
                  <a:schemeClr val="accent2">
                    <a:lumMod val="40000"/>
                    <a:lumOff val="60000"/>
                  </a:schemeClr>
                </a:solidFill>
              </a:rPr>
              <a:t>Self Assessment Results</a:t>
            </a:r>
          </a:p>
        </p:txBody>
      </p:sp>
      <p:graphicFrame>
        <p:nvGraphicFramePr>
          <p:cNvPr id="51827" name="Group 627"/>
          <p:cNvGraphicFramePr>
            <a:graphicFrameLocks noGrp="1"/>
          </p:cNvGraphicFramePr>
          <p:nvPr>
            <p:ph type="tbl" idx="1"/>
          </p:nvPr>
        </p:nvGraphicFramePr>
        <p:xfrm>
          <a:off x="381000" y="2286000"/>
          <a:ext cx="8229600" cy="4206558"/>
        </p:xfrm>
        <a:graphic>
          <a:graphicData uri="http://schemas.openxmlformats.org/drawingml/2006/table">
            <a:tbl>
              <a:tblPr/>
              <a:tblGrid>
                <a:gridCol w="2498725"/>
                <a:gridCol w="1449388"/>
                <a:gridCol w="419100"/>
                <a:gridCol w="877887"/>
                <a:gridCol w="1228725"/>
                <a:gridCol w="654050"/>
                <a:gridCol w="1101725"/>
              </a:tblGrid>
              <a:tr h="27463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Arial" charset="0"/>
                          <a:ea typeface="Times New Roman" pitchFamily="18" charset="0"/>
                          <a:cs typeface="Arial" charset="0"/>
                        </a:rPr>
                        <a:t>Table 3. Self Assessment Independent Samples t-test Results</a:t>
                      </a:r>
                      <a:endParaRPr kumimoji="0" lang="en-US" sz="12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Type of aircraft</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Mean</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Std. Dev.</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t</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Sig. (2-tailed)</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6035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Hand flying below 10,000 feet</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.575</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.585</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.563</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1.17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.389</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Ability to fly maneuvers</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1.56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.511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1.183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.247</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1.33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.492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Skills have declined over time</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2.06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.873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.774</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.445</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.577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Comfort flying raw rata</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2.11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.676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-.233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.817</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2.17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.577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Often practice raw data skills</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1.89</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.758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.201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.842</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Company encourages hand flying</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2.00</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.767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-.831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.413</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2.25</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.866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r>
            </a:tbl>
          </a:graphicData>
        </a:graphic>
      </p:graphicFrame>
      <p:sp>
        <p:nvSpPr>
          <p:cNvPr id="115" name="Date Placeholder 3"/>
          <p:cNvSpPr>
            <a:spLocks noGrp="1"/>
          </p:cNvSpPr>
          <p:nvPr>
            <p:ph type="dt" sz="quarter" idx="10"/>
          </p:nvPr>
        </p:nvSpPr>
        <p:spPr/>
        <p:txBody>
          <a:bodyPr/>
          <a:lstStyle/>
          <a:p>
            <a:pPr>
              <a:defRPr/>
            </a:pPr>
            <a:fld id="{F393645A-75A7-4860-A0A0-EB6D20E16AFE}" type="datetime1">
              <a:rPr lang="en-US"/>
              <a:pPr>
                <a:defRPr/>
              </a:pPr>
              <a:t>11/4/2010</a:t>
            </a:fld>
            <a:endParaRPr lang="en-US"/>
          </a:p>
        </p:txBody>
      </p:sp>
      <p:sp>
        <p:nvSpPr>
          <p:cNvPr id="116" name="Slide Number Placeholder 4"/>
          <p:cNvSpPr>
            <a:spLocks noGrp="1"/>
          </p:cNvSpPr>
          <p:nvPr>
            <p:ph type="sldNum" sz="quarter" idx="11"/>
          </p:nvPr>
        </p:nvSpPr>
        <p:spPr/>
        <p:txBody>
          <a:bodyPr/>
          <a:lstStyle/>
          <a:p>
            <a:pPr>
              <a:defRPr/>
            </a:pPr>
            <a:fld id="{BBD26C2F-1629-4E37-B654-E4A3FB82F85E}" type="slidenum">
              <a:rPr lang="en-US"/>
              <a:pPr>
                <a:defRPr/>
              </a:pPr>
              <a:t>18</a:t>
            </a:fld>
            <a:endParaRPr lang="en-US"/>
          </a:p>
        </p:txBody>
      </p:sp>
      <p:sp>
        <p:nvSpPr>
          <p:cNvPr id="117" name="Footer Placeholder 5"/>
          <p:cNvSpPr>
            <a:spLocks noGrp="1"/>
          </p:cNvSpPr>
          <p:nvPr>
            <p:ph type="ftr" sz="quarter" idx="12"/>
          </p:nvPr>
        </p:nvSpPr>
        <p:spPr/>
        <p:txBody>
          <a:bodyPr/>
          <a:lstStyle/>
          <a:p>
            <a:pPr>
              <a:defRPr/>
            </a:pPr>
            <a:r>
              <a:rPr lang="en-US">
                <a:solidFill>
                  <a:schemeClr val="tx2">
                    <a:shade val="50000"/>
                  </a:schemeClr>
                </a:solidFill>
              </a:rPr>
              <a:t>Michael Gillen</a:t>
            </a:r>
          </a:p>
        </p:txBody>
      </p:sp>
      <p:sp>
        <p:nvSpPr>
          <p:cNvPr id="25717" name="Text Box 628"/>
          <p:cNvSpPr txBox="1">
            <a:spLocks noChangeArrowheads="1"/>
          </p:cNvSpPr>
          <p:nvPr/>
        </p:nvSpPr>
        <p:spPr bwMode="auto">
          <a:xfrm>
            <a:off x="457200" y="914400"/>
            <a:ext cx="8001000" cy="1200329"/>
          </a:xfrm>
          <a:prstGeom prst="rect">
            <a:avLst/>
          </a:prstGeom>
          <a:noFill/>
          <a:ln w="9525">
            <a:noFill/>
            <a:miter lim="800000"/>
            <a:headEnd/>
            <a:tailEnd/>
          </a:ln>
        </p:spPr>
        <p:txBody>
          <a:bodyPr wrap="square">
            <a:spAutoFit/>
          </a:bodyPr>
          <a:lstStyle/>
          <a:p>
            <a:pPr eaLnBrk="0" hangingPunct="0">
              <a:spcBef>
                <a:spcPct val="50000"/>
              </a:spcBef>
            </a:pPr>
            <a:r>
              <a:rPr lang="en-US" sz="2400" dirty="0">
                <a:latin typeface="+mn-lt"/>
              </a:rPr>
              <a:t>This test revealed no significant difference between narrow body and wide body pilots in how they assessed their flying skill.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Rot="1" noChangeArrowheads="1"/>
          </p:cNvSpPr>
          <p:nvPr>
            <p:ph type="title"/>
          </p:nvPr>
        </p:nvSpPr>
        <p:spPr/>
        <p:txBody>
          <a:bodyPr/>
          <a:lstStyle/>
          <a:p>
            <a:pPr eaLnBrk="1" hangingPunct="1"/>
            <a:r>
              <a:rPr lang="en-US" dirty="0" smtClean="0"/>
              <a:t>Hand Flying Below 10,000</a:t>
            </a:r>
          </a:p>
        </p:txBody>
      </p:sp>
      <p:sp>
        <p:nvSpPr>
          <p:cNvPr id="26627" name="Rectangle 5"/>
          <p:cNvSpPr>
            <a:spLocks noGrp="1" noChangeArrowheads="1"/>
          </p:cNvSpPr>
          <p:nvPr>
            <p:ph sz="half" idx="1"/>
          </p:nvPr>
        </p:nvSpPr>
        <p:spPr/>
        <p:txBody>
          <a:bodyPr/>
          <a:lstStyle/>
          <a:p>
            <a:pPr eaLnBrk="1" hangingPunct="1"/>
            <a:r>
              <a:rPr lang="en-US" dirty="0" smtClean="0"/>
              <a:t>80% of the pilots strongly agreed that they usually hand flew the airplane below 10,000 feet. </a:t>
            </a:r>
          </a:p>
          <a:p>
            <a:pPr eaLnBrk="1" hangingPunct="1">
              <a:buFont typeface="Wingdings 2" pitchFamily="18" charset="2"/>
              <a:buNone/>
            </a:pPr>
            <a:r>
              <a:rPr lang="en-US" dirty="0" smtClean="0"/>
              <a:t> </a:t>
            </a:r>
          </a:p>
          <a:p>
            <a:pPr eaLnBrk="1" hangingPunct="1"/>
            <a:r>
              <a:rPr lang="en-US" dirty="0" smtClean="0"/>
              <a:t>16% of pilots somewhat agreed with the statement </a:t>
            </a:r>
          </a:p>
        </p:txBody>
      </p:sp>
      <p:sp>
        <p:nvSpPr>
          <p:cNvPr id="5" name="Rectangle 2"/>
          <p:cNvSpPr>
            <a:spLocks noGrp="1" noChangeArrowheads="1"/>
          </p:cNvSpPr>
          <p:nvPr>
            <p:ph type="dt" sz="quarter" idx="10"/>
          </p:nvPr>
        </p:nvSpPr>
        <p:spPr/>
        <p:txBody>
          <a:bodyPr/>
          <a:lstStyle/>
          <a:p>
            <a:pPr>
              <a:defRPr/>
            </a:pPr>
            <a:fld id="{11395795-5193-45C0-94E9-EFE0D7826C20}"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04D1B72A-DFA8-47BB-8015-CBF9A5C3E332}" type="slidenum">
              <a:rPr lang="en-US"/>
              <a:pPr>
                <a:defRPr/>
              </a:pPr>
              <a:t>19</a:t>
            </a:fld>
            <a:endParaRPr lang="en-US"/>
          </a:p>
        </p:txBody>
      </p:sp>
      <p:pic>
        <p:nvPicPr>
          <p:cNvPr id="26631" name="Picture 7"/>
          <p:cNvPicPr>
            <a:picLocks noChangeAspect="1" noChangeArrowheads="1"/>
          </p:cNvPicPr>
          <p:nvPr/>
        </p:nvPicPr>
        <p:blipFill>
          <a:blip r:embed="rId3" cstate="print"/>
          <a:srcRect t="16551" b="7356"/>
          <a:stretch>
            <a:fillRect/>
          </a:stretch>
        </p:blipFill>
        <p:spPr bwMode="auto">
          <a:xfrm>
            <a:off x="4724400" y="2133600"/>
            <a:ext cx="3886200" cy="2462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r>
              <a:rPr lang="en-US" smtClean="0"/>
              <a:t>Introduction</a:t>
            </a:r>
          </a:p>
        </p:txBody>
      </p:sp>
      <p:sp>
        <p:nvSpPr>
          <p:cNvPr id="10243" name="Rectangle 3"/>
          <p:cNvSpPr>
            <a:spLocks noGrp="1" noChangeArrowheads="1"/>
          </p:cNvSpPr>
          <p:nvPr>
            <p:ph idx="1"/>
          </p:nvPr>
        </p:nvSpPr>
        <p:spPr/>
        <p:txBody>
          <a:bodyPr/>
          <a:lstStyle/>
          <a:p>
            <a:pPr eaLnBrk="1" hangingPunct="1">
              <a:lnSpc>
                <a:spcPct val="90000"/>
              </a:lnSpc>
            </a:pPr>
            <a:r>
              <a:rPr lang="en-US" sz="2200" smtClean="0"/>
              <a:t>With the advent of advanced, highly automated cockpits found in modern jet transport category aircraft, most of the tedious work of flying the aircraft solely by reference to raw data information from the airplane’s instruments is becoming a thing of the past. </a:t>
            </a:r>
          </a:p>
          <a:p>
            <a:pPr eaLnBrk="1" hangingPunct="1">
              <a:lnSpc>
                <a:spcPct val="90000"/>
              </a:lnSpc>
              <a:buFont typeface="Wingdings" pitchFamily="2" charset="2"/>
              <a:buNone/>
            </a:pPr>
            <a:endParaRPr lang="en-US" sz="2200" smtClean="0"/>
          </a:p>
          <a:p>
            <a:pPr eaLnBrk="1" hangingPunct="1">
              <a:lnSpc>
                <a:spcPct val="90000"/>
              </a:lnSpc>
            </a:pPr>
            <a:r>
              <a:rPr lang="en-US" sz="2200" smtClean="0"/>
              <a:t>As a result of the widespread use of automation, pilots are no longer required to use their raw data instrument skills on a daily basis.  A result of this piloting style may cause a pilot’s basic instrument flying skills to deteriorate over time.  In fact, most airlines today encourage the use of automation, thus adding to this possible problem.</a:t>
            </a:r>
          </a:p>
        </p:txBody>
      </p:sp>
      <p:sp>
        <p:nvSpPr>
          <p:cNvPr id="7" name="Rectangle 2"/>
          <p:cNvSpPr>
            <a:spLocks noGrp="1" noChangeArrowheads="1"/>
          </p:cNvSpPr>
          <p:nvPr>
            <p:ph type="dt" sz="quarter" idx="10"/>
          </p:nvPr>
        </p:nvSpPr>
        <p:spPr/>
        <p:txBody>
          <a:bodyPr/>
          <a:lstStyle/>
          <a:p>
            <a:pPr>
              <a:defRPr/>
            </a:pPr>
            <a:fld id="{96C4311F-4A72-4A95-9A89-C1CAC8947012}"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916CEB27-BDA9-44B4-B180-426535DED553}" type="slidenum">
              <a:rPr lang="en-US"/>
              <a:pPr>
                <a:defRPr/>
              </a:pPr>
              <a:t>2</a:t>
            </a:fld>
            <a:endParaRPr lang="en-US"/>
          </a:p>
        </p:txBody>
      </p:sp>
      <p:sp>
        <p:nvSpPr>
          <p:cNvPr id="10247" name="Date Placeholder 3"/>
          <p:cNvSpPr txBox="1">
            <a:spLocks noGrp="1"/>
          </p:cNvSpPr>
          <p:nvPr/>
        </p:nvSpPr>
        <p:spPr bwMode="auto">
          <a:xfrm>
            <a:off x="457200" y="6251575"/>
            <a:ext cx="2133600" cy="476250"/>
          </a:xfrm>
          <a:prstGeom prst="rect">
            <a:avLst/>
          </a:prstGeom>
          <a:noFill/>
          <a:ln w="9525">
            <a:noFill/>
            <a:miter lim="800000"/>
            <a:headEnd/>
            <a:tailEnd/>
          </a:ln>
        </p:spPr>
        <p:txBody>
          <a:bodyPr anchor="b"/>
          <a:lstStyle/>
          <a:p>
            <a:r>
              <a:rPr lang="en-US" sz="1200">
                <a:latin typeface="Arial" charset="0"/>
              </a:rPr>
              <a:t>=</a:t>
            </a:r>
          </a:p>
        </p:txBody>
      </p:sp>
      <p:sp>
        <p:nvSpPr>
          <p:cNvPr id="10248"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10249"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pic>
        <p:nvPicPr>
          <p:cNvPr id="10250" name="Picture 11" descr="GeeBee"/>
          <p:cNvPicPr>
            <a:picLocks noChangeAspect="1" noChangeArrowheads="1"/>
          </p:cNvPicPr>
          <p:nvPr/>
        </p:nvPicPr>
        <p:blipFill>
          <a:blip r:embed="rId3" cstate="print"/>
          <a:srcRect/>
          <a:stretch>
            <a:fillRect/>
          </a:stretch>
        </p:blipFill>
        <p:spPr bwMode="auto">
          <a:xfrm>
            <a:off x="7315200" y="381000"/>
            <a:ext cx="1524000" cy="74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Rot="1" noChangeArrowheads="1"/>
          </p:cNvSpPr>
          <p:nvPr>
            <p:ph type="title"/>
          </p:nvPr>
        </p:nvSpPr>
        <p:spPr>
          <a:xfrm>
            <a:off x="457200" y="152400"/>
            <a:ext cx="7467600" cy="792162"/>
          </a:xfrm>
        </p:spPr>
        <p:txBody>
          <a:bodyPr/>
          <a:lstStyle/>
          <a:p>
            <a:pPr eaLnBrk="1" hangingPunct="1"/>
            <a:r>
              <a:rPr lang="en-US" dirty="0" smtClean="0"/>
              <a:t>Comfort Flying Raw Data</a:t>
            </a:r>
          </a:p>
        </p:txBody>
      </p:sp>
      <p:sp>
        <p:nvSpPr>
          <p:cNvPr id="61445" name="Rectangle 5"/>
          <p:cNvSpPr>
            <a:spLocks noGrp="1" noChangeArrowheads="1"/>
          </p:cNvSpPr>
          <p:nvPr>
            <p:ph sz="half" idx="1"/>
          </p:nvPr>
        </p:nvSpPr>
        <p:spPr>
          <a:xfrm>
            <a:off x="457200" y="1143000"/>
            <a:ext cx="4038600" cy="3810000"/>
          </a:xfrm>
        </p:spPr>
        <p:txBody>
          <a:bodyPr>
            <a:normAutofit/>
          </a:bodyPr>
          <a:lstStyle/>
          <a:p>
            <a:pPr eaLnBrk="1" hangingPunct="1">
              <a:lnSpc>
                <a:spcPct val="80000"/>
              </a:lnSpc>
              <a:defRPr/>
            </a:pPr>
            <a:r>
              <a:rPr lang="en-US" sz="2400" dirty="0" smtClean="0"/>
              <a:t>pilots strongly agreed with this statement only 13% of the time.</a:t>
            </a:r>
          </a:p>
          <a:p>
            <a:pPr eaLnBrk="1" hangingPunct="1">
              <a:lnSpc>
                <a:spcPct val="80000"/>
              </a:lnSpc>
              <a:defRPr/>
            </a:pPr>
            <a:endParaRPr lang="en-US" sz="2400" dirty="0" smtClean="0"/>
          </a:p>
          <a:p>
            <a:pPr eaLnBrk="1" hangingPunct="1">
              <a:lnSpc>
                <a:spcPct val="80000"/>
              </a:lnSpc>
              <a:defRPr/>
            </a:pPr>
            <a:r>
              <a:rPr lang="en-US" sz="2400" dirty="0" smtClean="0"/>
              <a:t>60% stating that they somewhat agreed.</a:t>
            </a:r>
          </a:p>
          <a:p>
            <a:pPr eaLnBrk="1" hangingPunct="1">
              <a:lnSpc>
                <a:spcPct val="80000"/>
              </a:lnSpc>
              <a:buFont typeface="Wingdings 2" pitchFamily="18" charset="2"/>
              <a:buNone/>
              <a:defRPr/>
            </a:pPr>
            <a:r>
              <a:rPr lang="en-US" sz="2400" dirty="0" smtClean="0"/>
              <a:t>  </a:t>
            </a:r>
          </a:p>
          <a:p>
            <a:pPr eaLnBrk="1" hangingPunct="1">
              <a:lnSpc>
                <a:spcPct val="80000"/>
              </a:lnSpc>
              <a:defRPr/>
            </a:pPr>
            <a:r>
              <a:rPr lang="en-US" sz="2400" dirty="0" smtClean="0"/>
              <a:t>26% of the pilots somewhat disagreed with the statement. </a:t>
            </a:r>
          </a:p>
          <a:p>
            <a:pPr eaLnBrk="1" hangingPunct="1">
              <a:lnSpc>
                <a:spcPct val="80000"/>
              </a:lnSpc>
              <a:defRPr/>
            </a:pPr>
            <a:endParaRPr lang="en-US" sz="2400" dirty="0" smtClean="0"/>
          </a:p>
        </p:txBody>
      </p:sp>
      <p:sp>
        <p:nvSpPr>
          <p:cNvPr id="5" name="Rectangle 2"/>
          <p:cNvSpPr>
            <a:spLocks noGrp="1" noChangeArrowheads="1"/>
          </p:cNvSpPr>
          <p:nvPr>
            <p:ph type="dt" sz="quarter" idx="10"/>
          </p:nvPr>
        </p:nvSpPr>
        <p:spPr/>
        <p:txBody>
          <a:bodyPr/>
          <a:lstStyle/>
          <a:p>
            <a:pPr>
              <a:defRPr/>
            </a:pPr>
            <a:fld id="{C418DF5F-C8F4-4372-9422-7EE7EC81C0BA}"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759B1212-210B-4301-B532-273DFE25C7F9}" type="slidenum">
              <a:rPr lang="en-US"/>
              <a:pPr>
                <a:defRPr/>
              </a:pPr>
              <a:t>20</a:t>
            </a:fld>
            <a:endParaRPr lang="en-US"/>
          </a:p>
        </p:txBody>
      </p:sp>
      <p:pic>
        <p:nvPicPr>
          <p:cNvPr id="27655" name="Picture 7"/>
          <p:cNvPicPr>
            <a:picLocks noChangeAspect="1" noChangeArrowheads="1"/>
          </p:cNvPicPr>
          <p:nvPr/>
        </p:nvPicPr>
        <p:blipFill>
          <a:blip r:embed="rId3" cstate="print"/>
          <a:srcRect t="16551" b="7356"/>
          <a:stretch>
            <a:fillRect/>
          </a:stretch>
        </p:blipFill>
        <p:spPr bwMode="auto">
          <a:xfrm>
            <a:off x="4419600" y="1371600"/>
            <a:ext cx="4191000" cy="2482850"/>
          </a:xfrm>
          <a:prstGeom prst="rect">
            <a:avLst/>
          </a:prstGeom>
          <a:noFill/>
          <a:ln w="9525">
            <a:noFill/>
            <a:miter lim="800000"/>
            <a:headEnd/>
            <a:tailEnd/>
          </a:ln>
        </p:spPr>
      </p:pic>
      <p:sp>
        <p:nvSpPr>
          <p:cNvPr id="9" name="TextBox 8"/>
          <p:cNvSpPr txBox="1"/>
          <p:nvPr/>
        </p:nvSpPr>
        <p:spPr>
          <a:xfrm>
            <a:off x="762000" y="4876800"/>
            <a:ext cx="7391400" cy="1200329"/>
          </a:xfrm>
          <a:prstGeom prst="rect">
            <a:avLst/>
          </a:prstGeom>
          <a:noFill/>
        </p:spPr>
        <p:txBody>
          <a:bodyPr wrap="square" rtlCol="0">
            <a:spAutoFit/>
          </a:bodyPr>
          <a:lstStyle/>
          <a:p>
            <a:r>
              <a:rPr lang="en-US" sz="2400" dirty="0" smtClean="0">
                <a:solidFill>
                  <a:srgbClr val="FFC000"/>
                </a:solidFill>
                <a:latin typeface="+mn-lt"/>
              </a:rPr>
              <a:t>These responses indicate that a majority of pilots (86%) have some reservations about flying solely by raw data</a:t>
            </a:r>
            <a:endParaRPr lang="en-US" sz="2400" dirty="0">
              <a:solidFill>
                <a:srgbClr val="FFC000"/>
              </a:solidFill>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r>
              <a:rPr lang="en-US" smtClean="0"/>
              <a:t>Maneuver Flying Ability</a:t>
            </a:r>
          </a:p>
        </p:txBody>
      </p:sp>
      <p:sp>
        <p:nvSpPr>
          <p:cNvPr id="28675" name="Rectangle 4"/>
          <p:cNvSpPr>
            <a:spLocks noGrp="1" noChangeArrowheads="1"/>
          </p:cNvSpPr>
          <p:nvPr>
            <p:ph sz="half" idx="1"/>
          </p:nvPr>
        </p:nvSpPr>
        <p:spPr>
          <a:xfrm>
            <a:off x="457200" y="1295401"/>
            <a:ext cx="3962400" cy="2590800"/>
          </a:xfrm>
        </p:spPr>
        <p:txBody>
          <a:bodyPr/>
          <a:lstStyle/>
          <a:p>
            <a:pPr eaLnBrk="1" hangingPunct="1"/>
            <a:r>
              <a:rPr lang="en-US" dirty="0" smtClean="0"/>
              <a:t>53% of pilots strongly agreed </a:t>
            </a:r>
          </a:p>
          <a:p>
            <a:pPr eaLnBrk="1" hangingPunct="1"/>
            <a:endParaRPr lang="en-US" dirty="0" smtClean="0"/>
          </a:p>
          <a:p>
            <a:pPr eaLnBrk="1" hangingPunct="1"/>
            <a:r>
              <a:rPr lang="en-US" dirty="0" smtClean="0"/>
              <a:t>47% somewhat agreed </a:t>
            </a:r>
          </a:p>
          <a:p>
            <a:pPr eaLnBrk="1" hangingPunct="1"/>
            <a:endParaRPr lang="en-US" dirty="0" smtClean="0"/>
          </a:p>
        </p:txBody>
      </p:sp>
      <p:sp>
        <p:nvSpPr>
          <p:cNvPr id="5" name="Rectangle 2"/>
          <p:cNvSpPr>
            <a:spLocks noGrp="1" noChangeArrowheads="1"/>
          </p:cNvSpPr>
          <p:nvPr>
            <p:ph type="dt" sz="quarter" idx="10"/>
          </p:nvPr>
        </p:nvSpPr>
        <p:spPr/>
        <p:txBody>
          <a:bodyPr/>
          <a:lstStyle/>
          <a:p>
            <a:pPr>
              <a:defRPr/>
            </a:pPr>
            <a:fld id="{6FAD715D-F1D0-4551-85D6-79A2B8896505}"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B7BA1105-0815-4033-8034-ECEBB8645332}" type="slidenum">
              <a:rPr lang="en-US"/>
              <a:pPr>
                <a:defRPr/>
              </a:pPr>
              <a:t>21</a:t>
            </a:fld>
            <a:endParaRPr lang="en-US"/>
          </a:p>
        </p:txBody>
      </p:sp>
      <p:pic>
        <p:nvPicPr>
          <p:cNvPr id="28679" name="Picture 6"/>
          <p:cNvPicPr>
            <a:picLocks noChangeAspect="1" noChangeArrowheads="1"/>
          </p:cNvPicPr>
          <p:nvPr/>
        </p:nvPicPr>
        <p:blipFill>
          <a:blip r:embed="rId3" cstate="print"/>
          <a:srcRect t="16551" b="7356"/>
          <a:stretch>
            <a:fillRect/>
          </a:stretch>
        </p:blipFill>
        <p:spPr bwMode="auto">
          <a:xfrm>
            <a:off x="4495800" y="1371600"/>
            <a:ext cx="4152900" cy="2446337"/>
          </a:xfrm>
          <a:prstGeom prst="rect">
            <a:avLst/>
          </a:prstGeom>
          <a:noFill/>
          <a:ln w="9525">
            <a:noFill/>
            <a:miter lim="800000"/>
            <a:headEnd/>
            <a:tailEnd/>
          </a:ln>
        </p:spPr>
      </p:pic>
      <p:sp>
        <p:nvSpPr>
          <p:cNvPr id="8" name="TextBox 7"/>
          <p:cNvSpPr txBox="1"/>
          <p:nvPr/>
        </p:nvSpPr>
        <p:spPr>
          <a:xfrm>
            <a:off x="609600" y="4724400"/>
            <a:ext cx="8077200" cy="1384995"/>
          </a:xfrm>
          <a:prstGeom prst="rect">
            <a:avLst/>
          </a:prstGeom>
          <a:noFill/>
        </p:spPr>
        <p:txBody>
          <a:bodyPr wrap="square" rtlCol="0">
            <a:spAutoFit/>
          </a:bodyPr>
          <a:lstStyle/>
          <a:p>
            <a:pPr eaLnBrk="1" hangingPunct="1"/>
            <a:r>
              <a:rPr lang="en-US" sz="2800" dirty="0" smtClean="0">
                <a:solidFill>
                  <a:srgbClr val="FFC000"/>
                </a:solidFill>
                <a:latin typeface="+mn-lt"/>
              </a:rPr>
              <a:t>Indicates that the pilots believed that they could fly these maneuvers although with a decreased skill level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457200" y="274638"/>
            <a:ext cx="7467600" cy="1020762"/>
          </a:xfrm>
        </p:spPr>
        <p:txBody>
          <a:bodyPr/>
          <a:lstStyle/>
          <a:p>
            <a:pPr eaLnBrk="1" hangingPunct="1"/>
            <a:r>
              <a:rPr lang="en-US" dirty="0" smtClean="0"/>
              <a:t>Skills Declining Over Time</a:t>
            </a:r>
          </a:p>
        </p:txBody>
      </p:sp>
      <p:sp>
        <p:nvSpPr>
          <p:cNvPr id="65540" name="Rectangle 4"/>
          <p:cNvSpPr>
            <a:spLocks noGrp="1" noChangeArrowheads="1"/>
          </p:cNvSpPr>
          <p:nvPr>
            <p:ph sz="half" idx="1"/>
          </p:nvPr>
        </p:nvSpPr>
        <p:spPr>
          <a:xfrm>
            <a:off x="228600" y="1295400"/>
            <a:ext cx="4191000" cy="4190999"/>
          </a:xfrm>
        </p:spPr>
        <p:txBody>
          <a:bodyPr>
            <a:noAutofit/>
          </a:bodyPr>
          <a:lstStyle/>
          <a:p>
            <a:pPr eaLnBrk="1" hangingPunct="1">
              <a:lnSpc>
                <a:spcPct val="70000"/>
              </a:lnSpc>
              <a:defRPr/>
            </a:pPr>
            <a:r>
              <a:rPr lang="en-US" sz="2400" dirty="0" smtClean="0"/>
              <a:t>Pilots agreed with this statement 26% of the time </a:t>
            </a:r>
          </a:p>
          <a:p>
            <a:pPr eaLnBrk="1" hangingPunct="1">
              <a:lnSpc>
                <a:spcPct val="70000"/>
              </a:lnSpc>
              <a:defRPr/>
            </a:pPr>
            <a:endParaRPr lang="en-US" sz="2400" dirty="0" smtClean="0"/>
          </a:p>
          <a:p>
            <a:pPr eaLnBrk="1" hangingPunct="1">
              <a:lnSpc>
                <a:spcPct val="70000"/>
              </a:lnSpc>
              <a:defRPr/>
            </a:pPr>
            <a:r>
              <a:rPr lang="en-US" sz="2400" dirty="0" smtClean="0"/>
              <a:t>Somewhat agreed 53% of the time.  </a:t>
            </a:r>
          </a:p>
          <a:p>
            <a:pPr eaLnBrk="1" hangingPunct="1">
              <a:lnSpc>
                <a:spcPct val="70000"/>
              </a:lnSpc>
              <a:defRPr/>
            </a:pPr>
            <a:endParaRPr lang="en-US" sz="2400" dirty="0" smtClean="0"/>
          </a:p>
          <a:p>
            <a:pPr eaLnBrk="1" hangingPunct="1">
              <a:lnSpc>
                <a:spcPct val="70000"/>
              </a:lnSpc>
              <a:defRPr/>
            </a:pPr>
            <a:r>
              <a:rPr lang="en-US" sz="2400" dirty="0" smtClean="0"/>
              <a:t>Only one pilot strongly disagreed with the statement</a:t>
            </a:r>
          </a:p>
          <a:p>
            <a:pPr eaLnBrk="1" hangingPunct="1">
              <a:lnSpc>
                <a:spcPct val="70000"/>
              </a:lnSpc>
              <a:defRPr/>
            </a:pPr>
            <a:endParaRPr lang="en-US" sz="2400" dirty="0" smtClean="0"/>
          </a:p>
          <a:p>
            <a:pPr eaLnBrk="1" hangingPunct="1">
              <a:lnSpc>
                <a:spcPct val="70000"/>
              </a:lnSpc>
              <a:defRPr/>
            </a:pPr>
            <a:r>
              <a:rPr lang="en-US" sz="2400" dirty="0" smtClean="0"/>
              <a:t>16% of the pilots somewhat disagreed with the statement.</a:t>
            </a:r>
          </a:p>
        </p:txBody>
      </p:sp>
      <p:sp>
        <p:nvSpPr>
          <p:cNvPr id="5" name="Rectangle 2"/>
          <p:cNvSpPr>
            <a:spLocks noGrp="1" noChangeArrowheads="1"/>
          </p:cNvSpPr>
          <p:nvPr>
            <p:ph type="dt" sz="quarter" idx="10"/>
          </p:nvPr>
        </p:nvSpPr>
        <p:spPr/>
        <p:txBody>
          <a:bodyPr/>
          <a:lstStyle/>
          <a:p>
            <a:pPr>
              <a:defRPr/>
            </a:pPr>
            <a:fld id="{240CD171-30F7-4CEB-AF9B-CF5570B8849B}"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B334C565-92FE-4289-880E-F516AA7B2343}" type="slidenum">
              <a:rPr lang="en-US"/>
              <a:pPr>
                <a:defRPr/>
              </a:pPr>
              <a:t>22</a:t>
            </a:fld>
            <a:endParaRPr lang="en-US"/>
          </a:p>
        </p:txBody>
      </p:sp>
      <p:pic>
        <p:nvPicPr>
          <p:cNvPr id="29703" name="Picture 6"/>
          <p:cNvPicPr>
            <a:picLocks noChangeAspect="1" noChangeArrowheads="1"/>
          </p:cNvPicPr>
          <p:nvPr/>
        </p:nvPicPr>
        <p:blipFill>
          <a:blip r:embed="rId3" cstate="print"/>
          <a:srcRect t="16551" b="7356"/>
          <a:stretch>
            <a:fillRect/>
          </a:stretch>
        </p:blipFill>
        <p:spPr bwMode="auto">
          <a:xfrm>
            <a:off x="4572000" y="1981200"/>
            <a:ext cx="4285617" cy="2711450"/>
          </a:xfrm>
          <a:prstGeom prst="rect">
            <a:avLst/>
          </a:prstGeom>
          <a:noFill/>
          <a:ln w="9525">
            <a:noFill/>
            <a:miter lim="800000"/>
            <a:headEnd/>
            <a:tailEnd/>
          </a:ln>
        </p:spPr>
      </p:pic>
      <p:sp>
        <p:nvSpPr>
          <p:cNvPr id="8" name="TextBox 7"/>
          <p:cNvSpPr txBox="1"/>
          <p:nvPr/>
        </p:nvSpPr>
        <p:spPr>
          <a:xfrm>
            <a:off x="381000" y="5715000"/>
            <a:ext cx="8229600" cy="701923"/>
          </a:xfrm>
          <a:prstGeom prst="rect">
            <a:avLst/>
          </a:prstGeom>
          <a:noFill/>
        </p:spPr>
        <p:txBody>
          <a:bodyPr wrap="square" rtlCol="0">
            <a:spAutoFit/>
          </a:bodyPr>
          <a:lstStyle/>
          <a:p>
            <a:pPr eaLnBrk="1" hangingPunct="1">
              <a:lnSpc>
                <a:spcPct val="70000"/>
              </a:lnSpc>
              <a:defRPr/>
            </a:pPr>
            <a:r>
              <a:rPr lang="en-US" sz="2800" dirty="0" smtClean="0">
                <a:solidFill>
                  <a:srgbClr val="FFC000"/>
                </a:solidFill>
                <a:latin typeface="+mn-lt"/>
              </a:rPr>
              <a:t>This indicates that a majority of the pilots feel that their skills have somewhat diminished over time.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smtClean="0">
                <a:solidFill>
                  <a:schemeClr val="accent2">
                    <a:lumMod val="40000"/>
                    <a:lumOff val="60000"/>
                  </a:schemeClr>
                </a:solidFill>
              </a:rPr>
              <a:t>Basic Instrument Skill Practice</a:t>
            </a:r>
          </a:p>
        </p:txBody>
      </p:sp>
      <p:sp>
        <p:nvSpPr>
          <p:cNvPr id="67588" name="Rectangle 4"/>
          <p:cNvSpPr>
            <a:spLocks noGrp="1" noChangeArrowheads="1"/>
          </p:cNvSpPr>
          <p:nvPr>
            <p:ph sz="half" idx="1"/>
          </p:nvPr>
        </p:nvSpPr>
        <p:spPr>
          <a:xfrm>
            <a:off x="457200" y="1219201"/>
            <a:ext cx="4114800" cy="3352800"/>
          </a:xfrm>
        </p:spPr>
        <p:txBody>
          <a:bodyPr>
            <a:normAutofit/>
          </a:bodyPr>
          <a:lstStyle/>
          <a:p>
            <a:pPr eaLnBrk="1" hangingPunct="1">
              <a:lnSpc>
                <a:spcPct val="80000"/>
              </a:lnSpc>
              <a:defRPr/>
            </a:pPr>
            <a:r>
              <a:rPr lang="en-US" dirty="0" smtClean="0"/>
              <a:t>33% strongly agreed</a:t>
            </a:r>
          </a:p>
          <a:p>
            <a:pPr eaLnBrk="1" hangingPunct="1">
              <a:lnSpc>
                <a:spcPct val="80000"/>
              </a:lnSpc>
              <a:defRPr/>
            </a:pPr>
            <a:endParaRPr lang="en-US" dirty="0" smtClean="0"/>
          </a:p>
          <a:p>
            <a:pPr eaLnBrk="1" hangingPunct="1">
              <a:lnSpc>
                <a:spcPct val="80000"/>
              </a:lnSpc>
              <a:defRPr/>
            </a:pPr>
            <a:r>
              <a:rPr lang="en-US" dirty="0" smtClean="0"/>
              <a:t>46% somewhat agreed</a:t>
            </a:r>
          </a:p>
          <a:p>
            <a:pPr eaLnBrk="1" hangingPunct="1">
              <a:lnSpc>
                <a:spcPct val="80000"/>
              </a:lnSpc>
              <a:defRPr/>
            </a:pPr>
            <a:endParaRPr lang="en-US" dirty="0" smtClean="0"/>
          </a:p>
          <a:p>
            <a:pPr eaLnBrk="1" hangingPunct="1">
              <a:lnSpc>
                <a:spcPct val="80000"/>
              </a:lnSpc>
              <a:defRPr/>
            </a:pPr>
            <a:r>
              <a:rPr lang="en-US" dirty="0" smtClean="0"/>
              <a:t>Pilots somewhat disagreed with the statement 20% of the time.  </a:t>
            </a:r>
          </a:p>
        </p:txBody>
      </p:sp>
      <p:sp>
        <p:nvSpPr>
          <p:cNvPr id="5" name="Rectangle 2"/>
          <p:cNvSpPr>
            <a:spLocks noGrp="1" noChangeArrowheads="1"/>
          </p:cNvSpPr>
          <p:nvPr>
            <p:ph type="dt" sz="quarter" idx="10"/>
          </p:nvPr>
        </p:nvSpPr>
        <p:spPr/>
        <p:txBody>
          <a:bodyPr/>
          <a:lstStyle/>
          <a:p>
            <a:pPr>
              <a:defRPr/>
            </a:pPr>
            <a:fld id="{4506EDE5-E2DB-4A0D-93B8-8F96404C09DA}" type="datetime1">
              <a:rPr lang="en-US"/>
              <a:pPr>
                <a:defRPr/>
              </a:pPr>
              <a:t>11/4/2010</a:t>
            </a:fld>
            <a:endParaRPr lang="en-US"/>
          </a:p>
        </p:txBody>
      </p:sp>
      <p:sp>
        <p:nvSpPr>
          <p:cNvPr id="7"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6" name="Rectangle 3"/>
          <p:cNvSpPr>
            <a:spLocks noGrp="1" noChangeArrowheads="1"/>
          </p:cNvSpPr>
          <p:nvPr>
            <p:ph type="sldNum" sz="quarter" idx="12"/>
          </p:nvPr>
        </p:nvSpPr>
        <p:spPr/>
        <p:txBody>
          <a:bodyPr/>
          <a:lstStyle/>
          <a:p>
            <a:pPr>
              <a:defRPr/>
            </a:pPr>
            <a:fld id="{361FBFBA-8C52-4C61-A55C-F2D1DE0B6100}" type="slidenum">
              <a:rPr lang="en-US"/>
              <a:pPr>
                <a:defRPr/>
              </a:pPr>
              <a:t>23</a:t>
            </a:fld>
            <a:endParaRPr lang="en-US"/>
          </a:p>
        </p:txBody>
      </p:sp>
      <p:pic>
        <p:nvPicPr>
          <p:cNvPr id="30727" name="Picture 6"/>
          <p:cNvPicPr>
            <a:picLocks noChangeAspect="1" noChangeArrowheads="1"/>
          </p:cNvPicPr>
          <p:nvPr/>
        </p:nvPicPr>
        <p:blipFill>
          <a:blip r:embed="rId3" cstate="print"/>
          <a:srcRect t="16551" b="7356"/>
          <a:stretch>
            <a:fillRect/>
          </a:stretch>
        </p:blipFill>
        <p:spPr bwMode="auto">
          <a:xfrm>
            <a:off x="4648200" y="1524000"/>
            <a:ext cx="4038600" cy="2552700"/>
          </a:xfrm>
          <a:prstGeom prst="rect">
            <a:avLst/>
          </a:prstGeom>
          <a:noFill/>
          <a:ln w="9525">
            <a:noFill/>
            <a:miter lim="800000"/>
            <a:headEnd/>
            <a:tailEnd/>
          </a:ln>
        </p:spPr>
      </p:pic>
      <p:sp>
        <p:nvSpPr>
          <p:cNvPr id="8" name="TextBox 7"/>
          <p:cNvSpPr txBox="1"/>
          <p:nvPr/>
        </p:nvSpPr>
        <p:spPr>
          <a:xfrm>
            <a:off x="228600" y="5105400"/>
            <a:ext cx="8686800" cy="781752"/>
          </a:xfrm>
          <a:prstGeom prst="rect">
            <a:avLst/>
          </a:prstGeom>
          <a:noFill/>
        </p:spPr>
        <p:txBody>
          <a:bodyPr wrap="square" rtlCol="0">
            <a:spAutoFit/>
          </a:bodyPr>
          <a:lstStyle/>
          <a:p>
            <a:pPr eaLnBrk="1" hangingPunct="1">
              <a:lnSpc>
                <a:spcPct val="80000"/>
              </a:lnSpc>
              <a:defRPr/>
            </a:pPr>
            <a:r>
              <a:rPr lang="en-US" sz="2800" dirty="0" smtClean="0">
                <a:solidFill>
                  <a:srgbClr val="FFC000"/>
                </a:solidFill>
                <a:latin typeface="Arial" pitchFamily="34" charset="0"/>
                <a:cs typeface="Arial" pitchFamily="34" charset="0"/>
              </a:rPr>
              <a:t>This statement indicates that a majority of pilots are doing at least some basic instrument flying.</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 Flying Assessment</a:t>
            </a:r>
            <a:endParaRPr lang="en-US" dirty="0"/>
          </a:p>
        </p:txBody>
      </p:sp>
      <p:sp>
        <p:nvSpPr>
          <p:cNvPr id="3" name="Content Placeholder 2"/>
          <p:cNvSpPr>
            <a:spLocks noGrp="1"/>
          </p:cNvSpPr>
          <p:nvPr>
            <p:ph sz="half" idx="1"/>
          </p:nvPr>
        </p:nvSpPr>
        <p:spPr>
          <a:xfrm>
            <a:off x="457200" y="1600200"/>
            <a:ext cx="5410200" cy="4525963"/>
          </a:xfrm>
        </p:spPr>
        <p:txBody>
          <a:bodyPr/>
          <a:lstStyle/>
          <a:p>
            <a:r>
              <a:rPr lang="en-US" dirty="0" smtClean="0"/>
              <a:t>The next part of the study sought to gauge the subjects ability to hand-fly the airplane with only basic instrument functionality</a:t>
            </a:r>
          </a:p>
          <a:p>
            <a:r>
              <a:rPr lang="en-US" dirty="0" smtClean="0"/>
              <a:t>The maneuvers were rated against the FAA standards for an ATP license</a:t>
            </a:r>
          </a:p>
          <a:p>
            <a:r>
              <a:rPr lang="en-US" dirty="0" smtClean="0"/>
              <a:t>Analysis was performed on wide-body pilots, narrow- body pilots and the group as a whole.</a:t>
            </a:r>
            <a:endParaRPr lang="en-US" dirty="0"/>
          </a:p>
        </p:txBody>
      </p:sp>
      <p:sp>
        <p:nvSpPr>
          <p:cNvPr id="5" name="Date Placeholder 4"/>
          <p:cNvSpPr>
            <a:spLocks noGrp="1"/>
          </p:cNvSpPr>
          <p:nvPr>
            <p:ph type="dt" sz="half" idx="10"/>
          </p:nvPr>
        </p:nvSpPr>
        <p:spPr/>
        <p:txBody>
          <a:bodyPr/>
          <a:lstStyle/>
          <a:p>
            <a:pPr>
              <a:defRPr/>
            </a:pPr>
            <a:fld id="{CD196D0E-1C6F-466F-A62A-EBC5EFCCAAF2}" type="datetime1">
              <a:rPr lang="en-US" smtClean="0"/>
              <a:pPr>
                <a:defRPr/>
              </a:pPr>
              <a:t>11/4/2010</a:t>
            </a:fld>
            <a:endParaRPr lang="en-US"/>
          </a:p>
        </p:txBody>
      </p:sp>
      <p:sp>
        <p:nvSpPr>
          <p:cNvPr id="6" name="Footer Placeholder 5"/>
          <p:cNvSpPr>
            <a:spLocks noGrp="1"/>
          </p:cNvSpPr>
          <p:nvPr>
            <p:ph type="ftr" sz="quarter" idx="11"/>
          </p:nvPr>
        </p:nvSpPr>
        <p:spPr/>
        <p:txBody>
          <a:bodyPr/>
          <a:lstStyle/>
          <a:p>
            <a:pPr>
              <a:defRPr/>
            </a:pPr>
            <a:r>
              <a:rPr lang="en-US" smtClean="0"/>
              <a:t>Michael Gillen</a:t>
            </a:r>
            <a:endParaRPr lang="en-US"/>
          </a:p>
        </p:txBody>
      </p:sp>
      <p:sp>
        <p:nvSpPr>
          <p:cNvPr id="7" name="Slide Number Placeholder 6"/>
          <p:cNvSpPr>
            <a:spLocks noGrp="1"/>
          </p:cNvSpPr>
          <p:nvPr>
            <p:ph type="sldNum" sz="quarter" idx="12"/>
          </p:nvPr>
        </p:nvSpPr>
        <p:spPr/>
        <p:txBody>
          <a:bodyPr/>
          <a:lstStyle/>
          <a:p>
            <a:pPr>
              <a:defRPr/>
            </a:pPr>
            <a:fld id="{143D9FBB-863C-4A94-B9BD-982A95B7E704}" type="slidenum">
              <a:rPr lang="en-US" smtClean="0"/>
              <a:pPr>
                <a:defRPr/>
              </a:pPr>
              <a:t>24</a:t>
            </a:fld>
            <a:endParaRPr lang="en-US"/>
          </a:p>
        </p:txBody>
      </p:sp>
      <p:pic>
        <p:nvPicPr>
          <p:cNvPr id="8" name="Picture 7" descr="A320.jpg"/>
          <p:cNvPicPr>
            <a:picLocks noChangeAspect="1"/>
          </p:cNvPicPr>
          <p:nvPr/>
        </p:nvPicPr>
        <p:blipFill>
          <a:blip r:embed="rId3" cstate="print"/>
          <a:stretch>
            <a:fillRect/>
          </a:stretch>
        </p:blipFill>
        <p:spPr>
          <a:xfrm>
            <a:off x="5943600" y="2286000"/>
            <a:ext cx="2466975" cy="184785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457200" y="-228600"/>
            <a:ext cx="8229600" cy="1143000"/>
          </a:xfrm>
        </p:spPr>
        <p:txBody>
          <a:bodyPr/>
          <a:lstStyle/>
          <a:p>
            <a:pPr eaLnBrk="1" hangingPunct="1"/>
            <a:r>
              <a:rPr lang="en-US" sz="4000" dirty="0" smtClean="0"/>
              <a:t>Maneuvers as a Function of Aircraft</a:t>
            </a:r>
          </a:p>
        </p:txBody>
      </p:sp>
      <p:graphicFrame>
        <p:nvGraphicFramePr>
          <p:cNvPr id="71282" name="Group 626"/>
          <p:cNvGraphicFramePr>
            <a:graphicFrameLocks noGrp="1"/>
          </p:cNvGraphicFramePr>
          <p:nvPr>
            <p:ph type="tbl" idx="1"/>
          </p:nvPr>
        </p:nvGraphicFramePr>
        <p:xfrm>
          <a:off x="457200" y="2362200"/>
          <a:ext cx="8229600" cy="4206558"/>
        </p:xfrm>
        <a:graphic>
          <a:graphicData uri="http://schemas.openxmlformats.org/drawingml/2006/table">
            <a:tbl>
              <a:tblPr/>
              <a:tblGrid>
                <a:gridCol w="2032000"/>
                <a:gridCol w="1444625"/>
                <a:gridCol w="461963"/>
                <a:gridCol w="1050925"/>
                <a:gridCol w="1225550"/>
                <a:gridCol w="788987"/>
                <a:gridCol w="1225550"/>
              </a:tblGrid>
              <a:tr h="27463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Arial" charset="0"/>
                          <a:ea typeface="Times New Roman" pitchFamily="18" charset="0"/>
                          <a:cs typeface="Arial" charset="0"/>
                        </a:rPr>
                        <a:t>Table 4.  Mean Maneuver Ratings</a:t>
                      </a:r>
                      <a:endParaRPr kumimoji="0" lang="en-US" sz="12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Type of aircraft</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Mean</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Std. Deviation</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t</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Sig. (2-tailed)</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Takeoff Maneuver</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3.2222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.94281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.158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.875</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3.1667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.93744</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V1 Cut Maneuver</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3.0556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.72536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.204</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.840</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3.0000</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.73855</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Holding Maneuver</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2.4444</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.85559</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.607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.549</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2.2500</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.86603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ILS Maneuver</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3.0556</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.80237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.731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.471</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2.8333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.83485</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Missed Approach</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3.1667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.70711</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1.157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.257</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2.9167</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.28868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row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Mean of Maneuvers</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Narrow-body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18</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2.9889</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.46259</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.900</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.376</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228600">
                <a:tc v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Wide-body</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12</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2.8333</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Arial" charset="0"/>
                          <a:ea typeface="Times New Roman" pitchFamily="18" charset="0"/>
                          <a:cs typeface="Arial" charset="0"/>
                        </a:rPr>
                        <a:t>.46580</a:t>
                      </a:r>
                      <a:endParaRPr kumimoji="0" lang="en-US" sz="12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r>
            </a:tbl>
          </a:graphicData>
        </a:graphic>
      </p:graphicFrame>
      <p:sp>
        <p:nvSpPr>
          <p:cNvPr id="115" name="Date Placeholder 3"/>
          <p:cNvSpPr>
            <a:spLocks noGrp="1"/>
          </p:cNvSpPr>
          <p:nvPr>
            <p:ph type="dt" sz="quarter" idx="10"/>
          </p:nvPr>
        </p:nvSpPr>
        <p:spPr/>
        <p:txBody>
          <a:bodyPr/>
          <a:lstStyle/>
          <a:p>
            <a:pPr>
              <a:defRPr/>
            </a:pPr>
            <a:fld id="{6D754E83-34E7-4F16-BC50-7612803A60F7}" type="datetime1">
              <a:rPr lang="en-US"/>
              <a:pPr>
                <a:defRPr/>
              </a:pPr>
              <a:t>11/4/2010</a:t>
            </a:fld>
            <a:endParaRPr lang="en-US"/>
          </a:p>
        </p:txBody>
      </p:sp>
      <p:sp>
        <p:nvSpPr>
          <p:cNvPr id="116" name="Slide Number Placeholder 4"/>
          <p:cNvSpPr>
            <a:spLocks noGrp="1"/>
          </p:cNvSpPr>
          <p:nvPr>
            <p:ph type="sldNum" sz="quarter" idx="11"/>
          </p:nvPr>
        </p:nvSpPr>
        <p:spPr/>
        <p:txBody>
          <a:bodyPr/>
          <a:lstStyle/>
          <a:p>
            <a:pPr>
              <a:defRPr/>
            </a:pPr>
            <a:fld id="{7027C1AC-5FF2-4F8F-A890-3436CFDC720B}" type="slidenum">
              <a:rPr lang="en-US"/>
              <a:pPr>
                <a:defRPr/>
              </a:pPr>
              <a:t>25</a:t>
            </a:fld>
            <a:endParaRPr lang="en-US"/>
          </a:p>
        </p:txBody>
      </p:sp>
      <p:sp>
        <p:nvSpPr>
          <p:cNvPr id="117" name="Footer Placeholder 5"/>
          <p:cNvSpPr>
            <a:spLocks noGrp="1"/>
          </p:cNvSpPr>
          <p:nvPr>
            <p:ph type="ftr" sz="quarter" idx="12"/>
          </p:nvPr>
        </p:nvSpPr>
        <p:spPr/>
        <p:txBody>
          <a:bodyPr/>
          <a:lstStyle/>
          <a:p>
            <a:pPr>
              <a:defRPr/>
            </a:pPr>
            <a:r>
              <a:rPr lang="en-US">
                <a:solidFill>
                  <a:schemeClr val="tx2">
                    <a:shade val="50000"/>
                  </a:schemeClr>
                </a:solidFill>
              </a:rPr>
              <a:t>Michael Gillen</a:t>
            </a:r>
          </a:p>
        </p:txBody>
      </p:sp>
      <p:sp>
        <p:nvSpPr>
          <p:cNvPr id="71283" name="Text Box 627"/>
          <p:cNvSpPr txBox="1">
            <a:spLocks noChangeArrowheads="1"/>
          </p:cNvSpPr>
          <p:nvPr/>
        </p:nvSpPr>
        <p:spPr bwMode="auto">
          <a:xfrm>
            <a:off x="609600" y="762000"/>
            <a:ext cx="7391400" cy="1570038"/>
          </a:xfrm>
          <a:prstGeom prst="rect">
            <a:avLst/>
          </a:prstGeom>
          <a:noFill/>
          <a:ln w="9525">
            <a:noFill/>
            <a:miter lim="800000"/>
            <a:headEnd/>
            <a:tailEnd/>
          </a:ln>
          <a:effectLst/>
        </p:spPr>
        <p:txBody>
          <a:bodyPr>
            <a:spAutoFit/>
          </a:bodyPr>
          <a:lstStyle/>
          <a:p>
            <a:pPr eaLnBrk="0" hangingPunct="0">
              <a:spcBef>
                <a:spcPct val="50000"/>
              </a:spcBef>
              <a:defRPr/>
            </a:pPr>
            <a:r>
              <a:rPr lang="en-US" sz="2400" dirty="0" smtClean="0">
                <a:latin typeface="+mn-lt"/>
              </a:rPr>
              <a:t>Analyses </a:t>
            </a:r>
            <a:r>
              <a:rPr lang="en-US" sz="2400" dirty="0">
                <a:latin typeface="+mn-lt"/>
              </a:rPr>
              <a:t>revealed no significant differences between wide-body and narrow body pilots in their performance on the individual maneuvers or on a composite measure.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pPr eaLnBrk="1" hangingPunct="1"/>
            <a:r>
              <a:rPr lang="en-US" smtClean="0"/>
              <a:t>Performance vs. FAA Standard</a:t>
            </a:r>
          </a:p>
        </p:txBody>
      </p:sp>
      <p:sp>
        <p:nvSpPr>
          <p:cNvPr id="33795" name="Rectangle 3"/>
          <p:cNvSpPr>
            <a:spLocks noGrp="1" noChangeArrowheads="1"/>
          </p:cNvSpPr>
          <p:nvPr>
            <p:ph type="body" sz="half" idx="1"/>
          </p:nvPr>
        </p:nvSpPr>
        <p:spPr>
          <a:xfrm>
            <a:off x="228600" y="1600200"/>
            <a:ext cx="4038600" cy="4525963"/>
          </a:xfrm>
        </p:spPr>
        <p:txBody>
          <a:bodyPr/>
          <a:lstStyle/>
          <a:p>
            <a:pPr eaLnBrk="1" hangingPunct="1"/>
            <a:r>
              <a:rPr lang="en-US" sz="2800" dirty="0" smtClean="0"/>
              <a:t>Analyses were computed to test whether the maneuver ratings (ignoring aircraft type) were significantly different from the FAA standard of 4 </a:t>
            </a:r>
          </a:p>
        </p:txBody>
      </p:sp>
      <p:graphicFrame>
        <p:nvGraphicFramePr>
          <p:cNvPr id="41014" name="Group 54"/>
          <p:cNvGraphicFramePr>
            <a:graphicFrameLocks noGrp="1"/>
          </p:cNvGraphicFramePr>
          <p:nvPr>
            <p:ph sz="half" idx="2"/>
          </p:nvPr>
        </p:nvGraphicFramePr>
        <p:xfrm>
          <a:off x="4267200" y="1600200"/>
          <a:ext cx="4648200" cy="4556127"/>
        </p:xfrm>
        <a:graphic>
          <a:graphicData uri="http://schemas.openxmlformats.org/drawingml/2006/table">
            <a:tbl>
              <a:tblPr/>
              <a:tblGrid>
                <a:gridCol w="1242191"/>
                <a:gridCol w="701237"/>
                <a:gridCol w="875972"/>
                <a:gridCol w="818685"/>
                <a:gridCol w="1010115"/>
              </a:tblGrid>
              <a:tr h="642938">
                <a:tc gridSpan="5">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Table 5.  Maneuver Means</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09675">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endParaRPr kumimoji="0" lang="en-US" sz="1000" b="0" i="0" u="none" strike="noStrike" cap="none" normalizeH="0" baseline="0" dirty="0" smtClean="0">
                        <a:ln>
                          <a:noFill/>
                        </a:ln>
                        <a:solidFill>
                          <a:schemeClr val="bg2"/>
                        </a:solidFill>
                        <a:effectLst/>
                        <a:latin typeface="Garamond"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N</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Mean</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Std. Deviation</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Std. Error Mean</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54927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Takeoff Maneuver</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30</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3.2000</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.92476</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.16884</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5349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V1 Cut Maneuver</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30</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3.0333</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.71840</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.13116</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54927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Holding Maneuver</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30</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2.3667</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.85029</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.15524</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5349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ILS Maneuver</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30</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2.9667</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.80872</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.14765</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5349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Missed Approach</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2"/>
                          </a:solidFill>
                          <a:effectLst/>
                          <a:latin typeface="Arial" charset="0"/>
                          <a:ea typeface="Times New Roman" pitchFamily="18" charset="0"/>
                          <a:cs typeface="Arial" charset="0"/>
                        </a:rPr>
                        <a:t>30</a:t>
                      </a:r>
                      <a:endParaRPr kumimoji="0" lang="en-US" sz="10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2"/>
                          </a:solidFill>
                          <a:effectLst/>
                          <a:latin typeface="Arial" charset="0"/>
                          <a:ea typeface="Times New Roman" pitchFamily="18" charset="0"/>
                          <a:cs typeface="Arial" charset="0"/>
                        </a:rPr>
                        <a:t>3.0667</a:t>
                      </a:r>
                      <a:endParaRPr kumimoji="0" lang="en-US" sz="14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.58329</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2"/>
                          </a:solidFill>
                          <a:effectLst/>
                          <a:latin typeface="Arial" charset="0"/>
                          <a:ea typeface="Times New Roman" pitchFamily="18" charset="0"/>
                          <a:cs typeface="Arial" charset="0"/>
                        </a:rPr>
                        <a:t>.10649</a:t>
                      </a:r>
                      <a:endParaRPr kumimoji="0" lang="en-US" sz="10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bl>
          </a:graphicData>
        </a:graphic>
      </p:graphicFrame>
      <p:sp>
        <p:nvSpPr>
          <p:cNvPr id="50" name="Date Placeholder 4"/>
          <p:cNvSpPr>
            <a:spLocks noGrp="1"/>
          </p:cNvSpPr>
          <p:nvPr>
            <p:ph type="dt" sz="quarter" idx="10"/>
          </p:nvPr>
        </p:nvSpPr>
        <p:spPr/>
        <p:txBody>
          <a:bodyPr/>
          <a:lstStyle/>
          <a:p>
            <a:pPr>
              <a:defRPr/>
            </a:pPr>
            <a:fld id="{5DBF983F-74FB-469C-BEC2-EBD3511D8C05}" type="datetime1">
              <a:rPr lang="en-US"/>
              <a:pPr>
                <a:defRPr/>
              </a:pPr>
              <a:t>11/4/2010</a:t>
            </a:fld>
            <a:endParaRPr lang="en-US"/>
          </a:p>
        </p:txBody>
      </p:sp>
      <p:sp>
        <p:nvSpPr>
          <p:cNvPr id="51" name="Slide Number Placeholder 5"/>
          <p:cNvSpPr>
            <a:spLocks noGrp="1"/>
          </p:cNvSpPr>
          <p:nvPr>
            <p:ph type="sldNum" sz="quarter" idx="11"/>
          </p:nvPr>
        </p:nvSpPr>
        <p:spPr/>
        <p:txBody>
          <a:bodyPr/>
          <a:lstStyle/>
          <a:p>
            <a:pPr>
              <a:defRPr/>
            </a:pPr>
            <a:fld id="{9D344A53-A7E5-43BD-98DB-BBD9DD744616}" type="slidenum">
              <a:rPr lang="en-US"/>
              <a:pPr>
                <a:defRPr/>
              </a:pPr>
              <a:t>26</a:t>
            </a:fld>
            <a:endParaRPr lang="en-US"/>
          </a:p>
        </p:txBody>
      </p:sp>
      <p:sp>
        <p:nvSpPr>
          <p:cNvPr id="52" name="Footer Placeholder 6"/>
          <p:cNvSpPr>
            <a:spLocks noGrp="1"/>
          </p:cNvSpPr>
          <p:nvPr>
            <p:ph type="ftr" sz="quarter" idx="12"/>
          </p:nvPr>
        </p:nvSpPr>
        <p:spPr/>
        <p:txBody>
          <a:bodyPr/>
          <a:lstStyle/>
          <a:p>
            <a:pPr>
              <a:defRPr/>
            </a:pPr>
            <a:r>
              <a:rPr lang="en-US">
                <a:solidFill>
                  <a:schemeClr val="tx2">
                    <a:shade val="50000"/>
                  </a:schemeClr>
                </a:solidFill>
              </a:rPr>
              <a:t>Michael Gillen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46"/>
          <p:cNvSpPr>
            <a:spLocks noGrp="1"/>
          </p:cNvSpPr>
          <p:nvPr>
            <p:ph type="title" idx="4294967295"/>
          </p:nvPr>
        </p:nvSpPr>
        <p:spPr>
          <a:xfrm>
            <a:off x="457200" y="274638"/>
            <a:ext cx="7467600" cy="792162"/>
          </a:xfrm>
        </p:spPr>
        <p:txBody>
          <a:bodyPr/>
          <a:lstStyle/>
          <a:p>
            <a:pPr eaLnBrk="1" hangingPunct="1"/>
            <a:r>
              <a:rPr lang="en-US" sz="4200" smtClean="0"/>
              <a:t>Performance vs. FAA </a:t>
            </a:r>
          </a:p>
        </p:txBody>
      </p:sp>
      <p:graphicFrame>
        <p:nvGraphicFramePr>
          <p:cNvPr id="130397" name="Group 349"/>
          <p:cNvGraphicFramePr>
            <a:graphicFrameLocks noGrp="1"/>
          </p:cNvGraphicFramePr>
          <p:nvPr>
            <p:ph idx="4294967295"/>
          </p:nvPr>
        </p:nvGraphicFramePr>
        <p:xfrm>
          <a:off x="838200" y="1371600"/>
          <a:ext cx="7467600" cy="4800599"/>
        </p:xfrm>
        <a:graphic>
          <a:graphicData uri="http://schemas.openxmlformats.org/drawingml/2006/table">
            <a:tbl>
              <a:tblPr/>
              <a:tblGrid>
                <a:gridCol w="1393825"/>
                <a:gridCol w="788988"/>
                <a:gridCol w="785812"/>
                <a:gridCol w="1090613"/>
                <a:gridCol w="1136650"/>
                <a:gridCol w="1135062"/>
                <a:gridCol w="1136650"/>
              </a:tblGrid>
              <a:tr h="559876">
                <a:tc gridSpan="7">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charset="0"/>
                          <a:ea typeface="Times New Roman" pitchFamily="18" charset="0"/>
                          <a:cs typeface="Arial" charset="0"/>
                        </a:rPr>
                        <a:t>One-Sample Test</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9911">
                <a:tc>
                  <a:txBody>
                    <a:bodyPr/>
                    <a:lstStyle/>
                    <a:p>
                      <a:pPr marL="36513" marR="0" lvl="0" indent="0" algn="l" defTabSz="914400" rtl="0" eaLnBrk="1" fontAlgn="base" latinLnBrk="0" hangingPunct="1">
                        <a:lnSpc>
                          <a:spcPct val="100000"/>
                        </a:lnSpc>
                        <a:spcBef>
                          <a:spcPct val="20000"/>
                        </a:spcBef>
                        <a:spcAft>
                          <a:spcPct val="0"/>
                        </a:spcAft>
                        <a:buClr>
                          <a:schemeClr val="accent1"/>
                        </a:buClr>
                        <a:buSzPct val="80000"/>
                        <a:buFont typeface="Wingdings 2" pitchFamily="18" charset="2"/>
                        <a:buNone/>
                        <a:tabLst/>
                      </a:pPr>
                      <a:endParaRPr kumimoji="0" lang="en-US" sz="1200" b="0" i="0" u="none" strike="noStrike" cap="none" normalizeH="0" baseline="0" smtClean="0">
                        <a:ln>
                          <a:noFill/>
                        </a:ln>
                        <a:solidFill>
                          <a:schemeClr val="tx1"/>
                        </a:solidFill>
                        <a:effectLst/>
                        <a:latin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gridSpan="6">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Test Value = 4                                       </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b"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18152">
                <a:tc>
                  <a:txBody>
                    <a:bodyPr/>
                    <a:lstStyle/>
                    <a:p>
                      <a:pPr marL="36513" marR="0" lvl="0" indent="0" algn="l" defTabSz="914400" rtl="0" eaLnBrk="1" fontAlgn="base" latinLnBrk="0" hangingPunct="1">
                        <a:lnSpc>
                          <a:spcPct val="100000"/>
                        </a:lnSpc>
                        <a:spcBef>
                          <a:spcPct val="20000"/>
                        </a:spcBef>
                        <a:spcAft>
                          <a:spcPct val="0"/>
                        </a:spcAft>
                        <a:buClr>
                          <a:schemeClr val="accent1"/>
                        </a:buClr>
                        <a:buSzPct val="80000"/>
                        <a:buFont typeface="Wingdings 2" pitchFamily="18" charset="2"/>
                        <a:buNone/>
                        <a:tabLst/>
                      </a:pPr>
                      <a:endParaRPr kumimoji="0" lang="en-US" sz="1200" b="0" i="0" u="none" strike="noStrike" cap="none" normalizeH="0" baseline="0" smtClean="0">
                        <a:ln>
                          <a:noFill/>
                        </a:ln>
                        <a:solidFill>
                          <a:schemeClr val="tx1"/>
                        </a:solidFill>
                        <a:effectLst/>
                        <a:latin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rowSpan="2">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t</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rowSpan="2">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df</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rowSpan="2">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Sig. </a:t>
                      </a:r>
                    </a:p>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(2-tailed)</a:t>
                      </a:r>
                      <a:endParaRPr kumimoji="0" lang="en-US" sz="1400" b="1"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rowSpan="2">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Mean Difference</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gridSpan="2">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95% Confidence Interval of the Difference</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hMerge="1">
                  <a:txBody>
                    <a:bodyPr/>
                    <a:lstStyle/>
                    <a:p>
                      <a:endParaRPr lang="en-US"/>
                    </a:p>
                  </a:txBody>
                  <a:tcPr/>
                </a:tc>
              </a:tr>
              <a:tr h="816485">
                <a:tc>
                  <a:txBody>
                    <a:bodyPr/>
                    <a:lstStyle/>
                    <a:p>
                      <a:pPr marL="36513" marR="0" lvl="0" indent="0" algn="l" defTabSz="914400" rtl="0" eaLnBrk="1" fontAlgn="base" latinLnBrk="0" hangingPunct="1">
                        <a:lnSpc>
                          <a:spcPct val="100000"/>
                        </a:lnSpc>
                        <a:spcBef>
                          <a:spcPct val="20000"/>
                        </a:spcBef>
                        <a:spcAft>
                          <a:spcPct val="0"/>
                        </a:spcAft>
                        <a:buClr>
                          <a:schemeClr val="accent1"/>
                        </a:buClr>
                        <a:buSzPct val="80000"/>
                        <a:buFont typeface="Wingdings 2" pitchFamily="18"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Lower</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Upper</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479893">
                <a:tc>
                  <a:txBody>
                    <a:bodyPr/>
                    <a:lstStyle/>
                    <a:p>
                      <a:pPr marL="419100" marR="0" lvl="0" indent="-382588"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Takeoff Maneuver</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-4.738</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29</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.000</a:t>
                      </a:r>
                      <a:endParaRPr kumimoji="0" lang="en-US" sz="1400" b="1"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-.80000</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-1.1453</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-.4547</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479893">
                <a:tc>
                  <a:txBody>
                    <a:bodyPr/>
                    <a:lstStyle/>
                    <a:p>
                      <a:pPr marL="419100" marR="0" lvl="0" indent="-382588"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V1 Cut Maneuver</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-7.370</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29</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.000</a:t>
                      </a:r>
                      <a:endParaRPr kumimoji="0" lang="en-US" sz="1400" b="1"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-.96667</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-1.2349</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-.6984</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479893">
                <a:tc>
                  <a:txBody>
                    <a:bodyPr/>
                    <a:lstStyle/>
                    <a:p>
                      <a:pPr marL="419100" marR="0" lvl="0" indent="-382588"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Holding Maneuver</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-10.521</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29</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.000</a:t>
                      </a:r>
                      <a:endParaRPr kumimoji="0" lang="en-US" sz="1400" b="1"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-1.63333</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-1.9508</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-1.3158</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383248">
                <a:tc>
                  <a:txBody>
                    <a:bodyPr/>
                    <a:lstStyle/>
                    <a:p>
                      <a:pPr marL="419100" marR="0" lvl="0" indent="-382588"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ILS Maneuver</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-6.998</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29</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.000</a:t>
                      </a:r>
                      <a:endParaRPr kumimoji="0" lang="en-US" sz="1400" b="1"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-1.03333</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-1.3353</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-.7314</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r h="383248">
                <a:tc>
                  <a:txBody>
                    <a:bodyPr/>
                    <a:lstStyle/>
                    <a:p>
                      <a:pPr marL="419100" marR="0" lvl="0" indent="-382588"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Missed Approach</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-8.764</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29</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charset="0"/>
                          <a:ea typeface="Times New Roman" pitchFamily="18" charset="0"/>
                          <a:cs typeface="Arial" charset="0"/>
                        </a:rPr>
                        <a:t>.000</a:t>
                      </a:r>
                      <a:endParaRPr kumimoji="0" lang="en-US" sz="1400" b="1"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-.93333</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Arial" charset="0"/>
                        </a:rPr>
                        <a:t>-1.1511</a:t>
                      </a:r>
                      <a:endParaRPr kumimoji="0" lang="en-US" sz="1200" b="0" i="0" u="none" strike="noStrike" cap="none" normalizeH="0" baseline="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c>
                  <a:txBody>
                    <a:bodyPr/>
                    <a:lstStyle/>
                    <a:p>
                      <a:pPr marL="419100" marR="0" lvl="0" indent="-382588"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ea typeface="Times New Roman" pitchFamily="18" charset="0"/>
                          <a:cs typeface="Arial" charset="0"/>
                        </a:rPr>
                        <a:t>-.7155</a:t>
                      </a:r>
                      <a:endParaRPr kumimoji="0" lang="en-US" sz="1200" b="0" i="0" u="none" strike="noStrike" cap="none" normalizeH="0" baseline="0" dirty="0" smtClean="0">
                        <a:ln>
                          <a:noFill/>
                        </a:ln>
                        <a:solidFill>
                          <a:schemeClr val="tx1"/>
                        </a:solidFill>
                        <a:effectLst/>
                        <a:latin typeface="Garamond"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75000"/>
                      </a:schemeClr>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xfrm>
            <a:off x="457200" y="152400"/>
            <a:ext cx="7467600" cy="868362"/>
          </a:xfrm>
        </p:spPr>
        <p:txBody>
          <a:bodyPr/>
          <a:lstStyle/>
          <a:p>
            <a:pPr eaLnBrk="1" hangingPunct="1"/>
            <a:r>
              <a:rPr lang="en-US" sz="4400" dirty="0" smtClean="0"/>
              <a:t>Findings (FAA Standard – ATP)</a:t>
            </a:r>
          </a:p>
        </p:txBody>
      </p:sp>
      <p:sp>
        <p:nvSpPr>
          <p:cNvPr id="39939" name="Rectangle 3"/>
          <p:cNvSpPr>
            <a:spLocks noGrp="1"/>
          </p:cNvSpPr>
          <p:nvPr>
            <p:ph type="body" idx="1"/>
          </p:nvPr>
        </p:nvSpPr>
        <p:spPr>
          <a:xfrm>
            <a:off x="304800" y="1066800"/>
            <a:ext cx="8382000" cy="5334000"/>
          </a:xfrm>
        </p:spPr>
        <p:txBody>
          <a:bodyPr/>
          <a:lstStyle/>
          <a:p>
            <a:pPr eaLnBrk="1" hangingPunct="1">
              <a:lnSpc>
                <a:spcPct val="90000"/>
              </a:lnSpc>
            </a:pPr>
            <a:r>
              <a:rPr lang="en-US" sz="2800" dirty="0" smtClean="0"/>
              <a:t>The mean for each maneuver was compared to the FAA certification standards for both the Airline Transport Pilot (ATP) certificate and the Instrument rating.  </a:t>
            </a:r>
          </a:p>
          <a:p>
            <a:pPr eaLnBrk="1" hangingPunct="1">
              <a:lnSpc>
                <a:spcPct val="90000"/>
              </a:lnSpc>
            </a:pPr>
            <a:endParaRPr lang="en-US" sz="2800" dirty="0" smtClean="0"/>
          </a:p>
          <a:p>
            <a:pPr eaLnBrk="1" hangingPunct="1">
              <a:lnSpc>
                <a:spcPct val="90000"/>
              </a:lnSpc>
            </a:pPr>
            <a:r>
              <a:rPr lang="en-US" sz="2800" dirty="0" smtClean="0"/>
              <a:t>t-test reveled that the pilots in the study flew the five basic instrument maneuvers well below the FAA standards</a:t>
            </a:r>
          </a:p>
          <a:p>
            <a:pPr lvl="1" eaLnBrk="1" hangingPunct="1">
              <a:lnSpc>
                <a:spcPct val="80000"/>
              </a:lnSpc>
              <a:defRPr/>
            </a:pPr>
            <a:r>
              <a:rPr lang="en-US" sz="2400" dirty="0" smtClean="0"/>
              <a:t>Significant t scores were noted for all maneuvers.</a:t>
            </a:r>
          </a:p>
          <a:p>
            <a:pPr lvl="1" eaLnBrk="1" hangingPunct="1">
              <a:lnSpc>
                <a:spcPct val="80000"/>
              </a:lnSpc>
              <a:defRPr/>
            </a:pPr>
            <a:r>
              <a:rPr lang="en-US" sz="2400" dirty="0" smtClean="0"/>
              <a:t>Score is considered significant if it is less than .05</a:t>
            </a:r>
          </a:p>
          <a:p>
            <a:pPr eaLnBrk="1" hangingPunct="1">
              <a:lnSpc>
                <a:spcPct val="90000"/>
              </a:lnSpc>
              <a:buNone/>
            </a:pP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t>
            </a:r>
            <a:endParaRPr lang="en-US" dirty="0"/>
          </a:p>
        </p:txBody>
      </p:sp>
      <p:sp>
        <p:nvSpPr>
          <p:cNvPr id="3" name="Content Placeholder 2"/>
          <p:cNvSpPr>
            <a:spLocks noGrp="1"/>
          </p:cNvSpPr>
          <p:nvPr>
            <p:ph idx="1"/>
          </p:nvPr>
        </p:nvSpPr>
        <p:spPr>
          <a:xfrm>
            <a:off x="228600" y="1295400"/>
            <a:ext cx="8229600" cy="4830763"/>
          </a:xfrm>
        </p:spPr>
        <p:txBody>
          <a:bodyPr/>
          <a:lstStyle/>
          <a:p>
            <a:pPr lvl="1" eaLnBrk="1" hangingPunct="1">
              <a:lnSpc>
                <a:spcPct val="90000"/>
              </a:lnSpc>
            </a:pPr>
            <a:r>
              <a:rPr lang="en-US" sz="2400" dirty="0" smtClean="0"/>
              <a:t>The ATP certification standards are defined in the FAA’s </a:t>
            </a:r>
            <a:r>
              <a:rPr lang="en-US" sz="2400" i="1" dirty="0" smtClean="0"/>
              <a:t>Practical Test Standards</a:t>
            </a:r>
            <a:r>
              <a:rPr lang="en-US" sz="2400" dirty="0" smtClean="0"/>
              <a:t>.  </a:t>
            </a:r>
          </a:p>
          <a:p>
            <a:pPr lvl="1" eaLnBrk="1" hangingPunct="1">
              <a:lnSpc>
                <a:spcPct val="90000"/>
              </a:lnSpc>
            </a:pPr>
            <a:r>
              <a:rPr lang="en-US" sz="2400" dirty="0" smtClean="0"/>
              <a:t>All of the maneuvers were graded below the FAA certification standard for an ATP certificate (4) and in fact a majority of the maneuvers were rated at or below what is required for basic instrument certification (3).  </a:t>
            </a:r>
          </a:p>
          <a:p>
            <a:pPr lvl="1" eaLnBrk="1" hangingPunct="1">
              <a:lnSpc>
                <a:spcPct val="90000"/>
              </a:lnSpc>
            </a:pPr>
            <a:r>
              <a:rPr lang="en-US" sz="2400" dirty="0" smtClean="0"/>
              <a:t>The lowest rated maneuver was holding that was graded at 2.4.  This is well below the basic instrument certification grade (3). </a:t>
            </a:r>
          </a:p>
          <a:p>
            <a:pPr lvl="1" eaLnBrk="1" hangingPunct="1">
              <a:lnSpc>
                <a:spcPct val="90000"/>
              </a:lnSpc>
            </a:pPr>
            <a:r>
              <a:rPr lang="en-US" sz="2400" dirty="0" smtClean="0"/>
              <a:t>The highest rated maneuver was the takeoff, graded at 3.2.  </a:t>
            </a:r>
          </a:p>
          <a:p>
            <a:pPr lvl="1" eaLnBrk="1" hangingPunct="1">
              <a:lnSpc>
                <a:spcPct val="90000"/>
              </a:lnSpc>
            </a:pPr>
            <a:r>
              <a:rPr lang="en-US" sz="2400" dirty="0" smtClean="0"/>
              <a:t>There were two maneuvers graded below three and three maneuvers graded above three.</a:t>
            </a:r>
          </a:p>
          <a:p>
            <a:pPr eaLnBrk="1" hangingPunct="1">
              <a:lnSpc>
                <a:spcPct val="90000"/>
              </a:lnSpc>
            </a:pPr>
            <a:endParaRPr lang="en-US" dirty="0" smtClean="0"/>
          </a:p>
          <a:p>
            <a:endParaRPr lang="en-US" dirty="0"/>
          </a:p>
        </p:txBody>
      </p:sp>
      <p:sp>
        <p:nvSpPr>
          <p:cNvPr id="4" name="Date Placeholder 3"/>
          <p:cNvSpPr>
            <a:spLocks noGrp="1"/>
          </p:cNvSpPr>
          <p:nvPr>
            <p:ph type="dt" sz="half" idx="10"/>
          </p:nvPr>
        </p:nvSpPr>
        <p:spPr/>
        <p:txBody>
          <a:bodyPr/>
          <a:lstStyle/>
          <a:p>
            <a:pPr>
              <a:defRPr/>
            </a:pPr>
            <a:fld id="{2B061B49-CFAF-4D2E-9125-BD14571224F5}" type="datetime1">
              <a:rPr lang="en-US" smtClean="0"/>
              <a:pPr>
                <a:defRPr/>
              </a:pPr>
              <a:t>11/4/2010</a:t>
            </a:fld>
            <a:endParaRPr lang="en-US"/>
          </a:p>
        </p:txBody>
      </p:sp>
      <p:sp>
        <p:nvSpPr>
          <p:cNvPr id="5" name="Footer Placeholder 4"/>
          <p:cNvSpPr>
            <a:spLocks noGrp="1"/>
          </p:cNvSpPr>
          <p:nvPr>
            <p:ph type="ftr" sz="quarter" idx="11"/>
          </p:nvPr>
        </p:nvSpPr>
        <p:spPr/>
        <p:txBody>
          <a:bodyPr/>
          <a:lstStyle/>
          <a:p>
            <a:pPr>
              <a:defRPr/>
            </a:pPr>
            <a:r>
              <a:rPr lang="en-US" smtClean="0"/>
              <a:t>Michael Gillen</a:t>
            </a:r>
            <a:endParaRPr lang="en-US"/>
          </a:p>
        </p:txBody>
      </p:sp>
      <p:sp>
        <p:nvSpPr>
          <p:cNvPr id="6" name="Slide Number Placeholder 5"/>
          <p:cNvSpPr>
            <a:spLocks noGrp="1"/>
          </p:cNvSpPr>
          <p:nvPr>
            <p:ph type="sldNum" sz="quarter" idx="12"/>
          </p:nvPr>
        </p:nvSpPr>
        <p:spPr/>
        <p:txBody>
          <a:bodyPr/>
          <a:lstStyle/>
          <a:p>
            <a:pPr>
              <a:defRPr/>
            </a:pPr>
            <a:fld id="{019AA7B3-92FE-46DA-B3AC-B578A71849EA}"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r>
              <a:rPr lang="en-US" smtClean="0"/>
              <a:t>Purpose</a:t>
            </a:r>
          </a:p>
        </p:txBody>
      </p:sp>
      <p:sp>
        <p:nvSpPr>
          <p:cNvPr id="11267" name="Rectangle 3"/>
          <p:cNvSpPr>
            <a:spLocks noGrp="1" noChangeArrowheads="1"/>
          </p:cNvSpPr>
          <p:nvPr>
            <p:ph idx="1"/>
          </p:nvPr>
        </p:nvSpPr>
        <p:spPr>
          <a:xfrm>
            <a:off x="457200" y="1143000"/>
            <a:ext cx="7467600" cy="4983163"/>
          </a:xfrm>
        </p:spPr>
        <p:txBody>
          <a:bodyPr/>
          <a:lstStyle/>
          <a:p>
            <a:pPr eaLnBrk="1" hangingPunct="1"/>
            <a:r>
              <a:rPr lang="en-US" smtClean="0"/>
              <a:t>To gain professional pilots’ self assessment of their basic instrument skills</a:t>
            </a:r>
          </a:p>
          <a:p>
            <a:pPr eaLnBrk="1" hangingPunct="1">
              <a:buFont typeface="Wingdings" pitchFamily="2" charset="2"/>
              <a:buNone/>
            </a:pPr>
            <a:endParaRPr lang="en-US" smtClean="0"/>
          </a:p>
          <a:p>
            <a:pPr eaLnBrk="1" hangingPunct="1">
              <a:buFont typeface="Wingdings" pitchFamily="2" charset="2"/>
              <a:buNone/>
            </a:pPr>
            <a:endParaRPr lang="en-US" smtClean="0"/>
          </a:p>
          <a:p>
            <a:pPr eaLnBrk="1" hangingPunct="1">
              <a:buFont typeface="Wingdings" pitchFamily="2" charset="2"/>
              <a:buNone/>
            </a:pPr>
            <a:endParaRPr lang="en-US" smtClean="0"/>
          </a:p>
          <a:p>
            <a:pPr eaLnBrk="1" hangingPunct="1"/>
            <a:r>
              <a:rPr lang="en-US" smtClean="0"/>
              <a:t>To determine if pilots of modern glass aircraft have experienced a significant degradation of their basic instrument skills</a:t>
            </a:r>
          </a:p>
        </p:txBody>
      </p:sp>
      <p:sp>
        <p:nvSpPr>
          <p:cNvPr id="7" name="Rectangle 2"/>
          <p:cNvSpPr>
            <a:spLocks noGrp="1" noChangeArrowheads="1"/>
          </p:cNvSpPr>
          <p:nvPr>
            <p:ph type="dt" sz="quarter" idx="10"/>
          </p:nvPr>
        </p:nvSpPr>
        <p:spPr/>
        <p:txBody>
          <a:bodyPr/>
          <a:lstStyle/>
          <a:p>
            <a:pPr>
              <a:defRPr/>
            </a:pPr>
            <a:fld id="{8B734842-76BE-4E91-BA97-BDA2D6F40854}"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968F2173-870A-4D33-AEA5-9C76049F822B}" type="slidenum">
              <a:rPr lang="en-US"/>
              <a:pPr>
                <a:defRPr/>
              </a:pPr>
              <a:t>3</a:t>
            </a:fld>
            <a:endParaRPr lang="en-US"/>
          </a:p>
        </p:txBody>
      </p:sp>
      <p:sp>
        <p:nvSpPr>
          <p:cNvPr id="11271" name="Date Placeholder 3"/>
          <p:cNvSpPr txBox="1">
            <a:spLocks noGrp="1"/>
          </p:cNvSpPr>
          <p:nvPr/>
        </p:nvSpPr>
        <p:spPr bwMode="auto">
          <a:xfrm>
            <a:off x="457200" y="6251575"/>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11272"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11273"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pic>
        <p:nvPicPr>
          <p:cNvPr id="11274" name="Picture 11" descr="Lockheed C"/>
          <p:cNvPicPr>
            <a:picLocks noChangeAspect="1" noChangeArrowheads="1"/>
          </p:cNvPicPr>
          <p:nvPr/>
        </p:nvPicPr>
        <p:blipFill>
          <a:blip r:embed="rId3" cstate="print"/>
          <a:srcRect/>
          <a:stretch>
            <a:fillRect/>
          </a:stretch>
        </p:blipFill>
        <p:spPr bwMode="auto">
          <a:xfrm>
            <a:off x="5715000" y="2514600"/>
            <a:ext cx="2200275" cy="1681163"/>
          </a:xfrm>
          <a:prstGeom prst="rect">
            <a:avLst/>
          </a:prstGeom>
          <a:noFill/>
          <a:ln w="9525">
            <a:noFill/>
            <a:miter lim="800000"/>
            <a:headEnd/>
            <a:tailEnd/>
          </a:ln>
        </p:spPr>
      </p:pic>
      <p:pic>
        <p:nvPicPr>
          <p:cNvPr id="11275" name="Picture 12" descr="Simple Cockpit"/>
          <p:cNvPicPr>
            <a:picLocks noChangeAspect="1" noChangeArrowheads="1"/>
          </p:cNvPicPr>
          <p:nvPr/>
        </p:nvPicPr>
        <p:blipFill>
          <a:blip r:embed="rId4" cstate="print"/>
          <a:srcRect b="4921"/>
          <a:stretch>
            <a:fillRect/>
          </a:stretch>
        </p:blipFill>
        <p:spPr bwMode="auto">
          <a:xfrm>
            <a:off x="2438400" y="2508250"/>
            <a:ext cx="2590800" cy="1690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a:xfrm>
            <a:off x="457200" y="274638"/>
            <a:ext cx="8229600" cy="334962"/>
          </a:xfrm>
        </p:spPr>
        <p:txBody>
          <a:bodyPr>
            <a:normAutofit fontScale="90000"/>
          </a:bodyPr>
          <a:lstStyle/>
          <a:p>
            <a:pPr eaLnBrk="1" fontAlgn="auto" hangingPunct="1">
              <a:spcAft>
                <a:spcPts val="0"/>
              </a:spcAft>
              <a:defRPr/>
            </a:pPr>
            <a:r>
              <a:rPr lang="en-US" sz="4000" smtClean="0">
                <a:solidFill>
                  <a:schemeClr val="accent2">
                    <a:lumMod val="40000"/>
                    <a:lumOff val="60000"/>
                  </a:schemeClr>
                </a:solidFill>
              </a:rPr>
              <a:t>Findings</a:t>
            </a:r>
          </a:p>
        </p:txBody>
      </p:sp>
      <p:sp>
        <p:nvSpPr>
          <p:cNvPr id="40963" name="Rectangle 3"/>
          <p:cNvSpPr>
            <a:spLocks noGrp="1" noChangeArrowheads="1"/>
          </p:cNvSpPr>
          <p:nvPr>
            <p:ph idx="1"/>
          </p:nvPr>
        </p:nvSpPr>
        <p:spPr>
          <a:xfrm>
            <a:off x="457200" y="762000"/>
            <a:ext cx="8229600" cy="5364163"/>
          </a:xfrm>
        </p:spPr>
        <p:txBody>
          <a:bodyPr/>
          <a:lstStyle/>
          <a:p>
            <a:pPr eaLnBrk="1" hangingPunct="1">
              <a:lnSpc>
                <a:spcPct val="90000"/>
              </a:lnSpc>
            </a:pPr>
            <a:r>
              <a:rPr lang="en-US" sz="2400" smtClean="0"/>
              <a:t>Pilots who volunteered had an average of over seven years of experience flying their particular aircraft.  </a:t>
            </a:r>
          </a:p>
          <a:p>
            <a:pPr lvl="1" eaLnBrk="1" hangingPunct="1">
              <a:lnSpc>
                <a:spcPct val="90000"/>
              </a:lnSpc>
            </a:pPr>
            <a:r>
              <a:rPr lang="en-US" sz="2000" smtClean="0"/>
              <a:t>73% of the pilots have over 10 years of experience flying newer-generation glass aircraft.    </a:t>
            </a:r>
          </a:p>
          <a:p>
            <a:pPr lvl="1" eaLnBrk="1" hangingPunct="1">
              <a:lnSpc>
                <a:spcPct val="90000"/>
              </a:lnSpc>
            </a:pPr>
            <a:r>
              <a:rPr lang="en-US" sz="2000" smtClean="0"/>
              <a:t>47%, had two years or less flying a non-glass aircraft in commercial service.</a:t>
            </a:r>
          </a:p>
          <a:p>
            <a:pPr lvl="1" eaLnBrk="1" hangingPunct="1">
              <a:lnSpc>
                <a:spcPct val="90000"/>
              </a:lnSpc>
              <a:buFont typeface="Wingdings" pitchFamily="2" charset="2"/>
              <a:buNone/>
            </a:pPr>
            <a:endParaRPr lang="en-US" sz="2000" smtClean="0"/>
          </a:p>
          <a:p>
            <a:pPr eaLnBrk="1" hangingPunct="1">
              <a:lnSpc>
                <a:spcPct val="90000"/>
              </a:lnSpc>
            </a:pPr>
            <a:r>
              <a:rPr lang="en-US" sz="2400" smtClean="0"/>
              <a:t>80% of the pilots surveyed agreed that their basic instrument skills have declined over time.  </a:t>
            </a:r>
          </a:p>
          <a:p>
            <a:pPr lvl="1" eaLnBrk="1" hangingPunct="1">
              <a:lnSpc>
                <a:spcPct val="90000"/>
              </a:lnSpc>
            </a:pPr>
            <a:r>
              <a:rPr lang="en-US" sz="2000" smtClean="0"/>
              <a:t>However, when asked if they could fly the basic instrument maneuvers with reference to raw data only, 100% of the pilots surveyed stated that they could.  </a:t>
            </a:r>
          </a:p>
          <a:p>
            <a:pPr lvl="1" eaLnBrk="1" hangingPunct="1">
              <a:lnSpc>
                <a:spcPct val="90000"/>
              </a:lnSpc>
            </a:pPr>
            <a:r>
              <a:rPr lang="en-US" sz="2000" smtClean="0"/>
              <a:t>60% of the pilots agreed with the statement that they feel comfortable flying by reference to raw data only.   </a:t>
            </a:r>
          </a:p>
          <a:p>
            <a:pPr lvl="1" eaLnBrk="1" hangingPunct="1">
              <a:lnSpc>
                <a:spcPct val="90000"/>
              </a:lnSpc>
            </a:pPr>
            <a:r>
              <a:rPr lang="en-US" sz="2000" smtClean="0"/>
              <a:t>Pilots (80%) also indicated that they often practice their raw data skills.</a:t>
            </a:r>
          </a:p>
        </p:txBody>
      </p:sp>
      <p:sp>
        <p:nvSpPr>
          <p:cNvPr id="4" name="Rectangle 2"/>
          <p:cNvSpPr>
            <a:spLocks noGrp="1" noChangeArrowheads="1"/>
          </p:cNvSpPr>
          <p:nvPr>
            <p:ph type="dt" sz="quarter" idx="10"/>
          </p:nvPr>
        </p:nvSpPr>
        <p:spPr/>
        <p:txBody>
          <a:bodyPr/>
          <a:lstStyle/>
          <a:p>
            <a:pPr>
              <a:defRPr/>
            </a:pPr>
            <a:fld id="{5DF84CCD-9541-44E1-92D4-BCDBE1D7B6AD}"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60D3C7F4-86AC-4E30-AE43-A80EC535DCF1}" type="slidenum">
              <a:rPr lang="en-US"/>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pPr eaLnBrk="1" hangingPunct="1"/>
            <a:r>
              <a:rPr lang="en-US" smtClean="0"/>
              <a:t>Findings</a:t>
            </a:r>
          </a:p>
        </p:txBody>
      </p:sp>
      <p:sp>
        <p:nvSpPr>
          <p:cNvPr id="38915" name="Rectangle 3"/>
          <p:cNvSpPr>
            <a:spLocks noGrp="1" noChangeArrowheads="1"/>
          </p:cNvSpPr>
          <p:nvPr>
            <p:ph idx="1"/>
          </p:nvPr>
        </p:nvSpPr>
        <p:spPr>
          <a:xfrm>
            <a:off x="457200" y="1295400"/>
            <a:ext cx="7467600" cy="5105400"/>
          </a:xfrm>
        </p:spPr>
        <p:txBody>
          <a:bodyPr/>
          <a:lstStyle/>
          <a:p>
            <a:pPr eaLnBrk="1" hangingPunct="1">
              <a:lnSpc>
                <a:spcPct val="80000"/>
              </a:lnSpc>
            </a:pPr>
            <a:r>
              <a:rPr lang="en-US" sz="3600" dirty="0" smtClean="0"/>
              <a:t>The study found that professional pilots have a significant decline in their basic instrument skills. </a:t>
            </a:r>
          </a:p>
          <a:p>
            <a:pPr eaLnBrk="1" hangingPunct="1">
              <a:lnSpc>
                <a:spcPct val="80000"/>
              </a:lnSpc>
            </a:pPr>
            <a:endParaRPr lang="en-US" sz="3600" dirty="0" smtClean="0"/>
          </a:p>
          <a:p>
            <a:pPr eaLnBrk="1" hangingPunct="1">
              <a:lnSpc>
                <a:spcPct val="80000"/>
              </a:lnSpc>
            </a:pPr>
            <a:r>
              <a:rPr lang="en-US" sz="3600" dirty="0" smtClean="0"/>
              <a:t>The study also found that in general pilots are not aware of this skill degradation</a:t>
            </a:r>
          </a:p>
        </p:txBody>
      </p:sp>
      <p:sp>
        <p:nvSpPr>
          <p:cNvPr id="4" name="Rectangle 2"/>
          <p:cNvSpPr>
            <a:spLocks noGrp="1" noChangeArrowheads="1"/>
          </p:cNvSpPr>
          <p:nvPr>
            <p:ph type="dt" sz="quarter" idx="10"/>
          </p:nvPr>
        </p:nvSpPr>
        <p:spPr/>
        <p:txBody>
          <a:bodyPr/>
          <a:lstStyle/>
          <a:p>
            <a:pPr>
              <a:defRPr/>
            </a:pPr>
            <a:fld id="{F88B11CA-6744-4D0C-B3E9-6060F599FADA}"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72602D77-082C-43F7-B7A9-B57C7DF473F1}" type="slidenum">
              <a:rPr lang="en-US"/>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a:xfrm>
            <a:off x="457200" y="274638"/>
            <a:ext cx="8229600" cy="944562"/>
          </a:xfrm>
        </p:spPr>
        <p:txBody>
          <a:bodyPr>
            <a:normAutofit/>
          </a:bodyPr>
          <a:lstStyle/>
          <a:p>
            <a:pPr eaLnBrk="1" fontAlgn="auto" hangingPunct="1">
              <a:spcAft>
                <a:spcPts val="0"/>
              </a:spcAft>
              <a:defRPr/>
            </a:pPr>
            <a:r>
              <a:rPr lang="en-US" sz="4000" dirty="0" smtClean="0">
                <a:solidFill>
                  <a:schemeClr val="accent2">
                    <a:lumMod val="40000"/>
                    <a:lumOff val="60000"/>
                  </a:schemeClr>
                </a:solidFill>
              </a:rPr>
              <a:t>Significance</a:t>
            </a:r>
          </a:p>
        </p:txBody>
      </p:sp>
      <p:sp>
        <p:nvSpPr>
          <p:cNvPr id="44035" name="Rectangle 3"/>
          <p:cNvSpPr>
            <a:spLocks noGrp="1" noChangeArrowheads="1"/>
          </p:cNvSpPr>
          <p:nvPr>
            <p:ph idx="1"/>
          </p:nvPr>
        </p:nvSpPr>
        <p:spPr>
          <a:xfrm>
            <a:off x="457200" y="1219200"/>
            <a:ext cx="8229600" cy="5334000"/>
          </a:xfrm>
        </p:spPr>
        <p:txBody>
          <a:bodyPr/>
          <a:lstStyle/>
          <a:p>
            <a:pPr eaLnBrk="1" hangingPunct="1">
              <a:lnSpc>
                <a:spcPct val="80000"/>
              </a:lnSpc>
            </a:pPr>
            <a:r>
              <a:rPr lang="en-US" sz="3200" dirty="0" smtClean="0"/>
              <a:t>Recent accidents suggest that in some cases pilots are not performing well in time critical/demanding situations.  This suggests lack of recent skill use combined with over-reliance on the auto-flight systems.</a:t>
            </a:r>
          </a:p>
          <a:p>
            <a:pPr lvl="1" eaLnBrk="1" hangingPunct="1">
              <a:lnSpc>
                <a:spcPct val="80000"/>
              </a:lnSpc>
            </a:pPr>
            <a:r>
              <a:rPr lang="en-US" sz="2800" dirty="0" smtClean="0"/>
              <a:t>DH8D BUF, NY</a:t>
            </a:r>
          </a:p>
          <a:p>
            <a:pPr lvl="1" eaLnBrk="1" hangingPunct="1">
              <a:lnSpc>
                <a:spcPct val="80000"/>
              </a:lnSpc>
            </a:pPr>
            <a:r>
              <a:rPr lang="en-US" sz="2800" dirty="0" smtClean="0"/>
              <a:t>B737, AMS</a:t>
            </a:r>
          </a:p>
          <a:p>
            <a:pPr lvl="1" eaLnBrk="1" hangingPunct="1">
              <a:lnSpc>
                <a:spcPct val="80000"/>
              </a:lnSpc>
            </a:pPr>
            <a:r>
              <a:rPr lang="en-US" sz="2800" dirty="0" smtClean="0"/>
              <a:t>A320, Pakistan</a:t>
            </a:r>
          </a:p>
          <a:p>
            <a:pPr eaLnBrk="1" hangingPunct="1">
              <a:lnSpc>
                <a:spcPct val="80000"/>
              </a:lnSpc>
              <a:buFont typeface="Wingdings 2" pitchFamily="18" charset="2"/>
              <a:buNone/>
            </a:pPr>
            <a:endParaRPr lang="en-US" sz="3200" dirty="0" smtClean="0"/>
          </a:p>
        </p:txBody>
      </p:sp>
      <p:sp>
        <p:nvSpPr>
          <p:cNvPr id="4" name="Rectangle 2"/>
          <p:cNvSpPr>
            <a:spLocks noGrp="1" noChangeArrowheads="1"/>
          </p:cNvSpPr>
          <p:nvPr>
            <p:ph type="dt" sz="quarter" idx="10"/>
          </p:nvPr>
        </p:nvSpPr>
        <p:spPr/>
        <p:txBody>
          <a:bodyPr/>
          <a:lstStyle/>
          <a:p>
            <a:pPr>
              <a:defRPr/>
            </a:pPr>
            <a:fld id="{CF88318F-0839-41EE-8B5F-1EF11085FCA0}"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3703A314-96BB-4023-BD0A-9BB37755C5E0}" type="slidenum">
              <a:rPr lang="en-US"/>
              <a:pPr>
                <a:defRPr/>
              </a:pPr>
              <a:t>32</a:t>
            </a:fld>
            <a:endParaRPr lang="en-US"/>
          </a:p>
        </p:txBody>
      </p:sp>
      <p:pic>
        <p:nvPicPr>
          <p:cNvPr id="7" name="Picture 6" descr="colgan-crash.jpg"/>
          <p:cNvPicPr>
            <a:picLocks noChangeAspect="1"/>
          </p:cNvPicPr>
          <p:nvPr/>
        </p:nvPicPr>
        <p:blipFill>
          <a:blip r:embed="rId3" cstate="print"/>
          <a:stretch>
            <a:fillRect/>
          </a:stretch>
        </p:blipFill>
        <p:spPr>
          <a:xfrm>
            <a:off x="4191000" y="3352800"/>
            <a:ext cx="4448176" cy="2590800"/>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dirty="0" smtClean="0"/>
              <a:t>Significance</a:t>
            </a:r>
          </a:p>
        </p:txBody>
      </p:sp>
      <p:sp>
        <p:nvSpPr>
          <p:cNvPr id="45059" name="Content Placeholder 2"/>
          <p:cNvSpPr>
            <a:spLocks noGrp="1"/>
          </p:cNvSpPr>
          <p:nvPr>
            <p:ph idx="1"/>
          </p:nvPr>
        </p:nvSpPr>
        <p:spPr>
          <a:xfrm>
            <a:off x="457200" y="1219200"/>
            <a:ext cx="7467600" cy="5257800"/>
          </a:xfrm>
        </p:spPr>
        <p:txBody>
          <a:bodyPr/>
          <a:lstStyle/>
          <a:p>
            <a:pPr eaLnBrk="1" hangingPunct="1">
              <a:lnSpc>
                <a:spcPct val="80000"/>
              </a:lnSpc>
            </a:pPr>
            <a:r>
              <a:rPr lang="en-US" sz="2800" dirty="0" smtClean="0"/>
              <a:t>Certain technical failures in advanced glass aircraft can significantly degrade cockpit instrumentation and/or automation performance. </a:t>
            </a:r>
          </a:p>
          <a:p>
            <a:pPr lvl="1" eaLnBrk="1" hangingPunct="1">
              <a:lnSpc>
                <a:spcPct val="80000"/>
              </a:lnSpc>
            </a:pPr>
            <a:r>
              <a:rPr lang="en-US" sz="2400" dirty="0" smtClean="0"/>
              <a:t>When these failures occur, pilots are required to use their basic instrument skills to safely fly the airplane.</a:t>
            </a:r>
          </a:p>
          <a:p>
            <a:pPr lvl="1" eaLnBrk="1" hangingPunct="1">
              <a:lnSpc>
                <a:spcPct val="80000"/>
              </a:lnSpc>
              <a:buFont typeface="Wingdings 2" pitchFamily="18" charset="2"/>
              <a:buNone/>
            </a:pPr>
            <a:endParaRPr lang="en-US" sz="2800" dirty="0" smtClean="0"/>
          </a:p>
          <a:p>
            <a:pPr eaLnBrk="1" hangingPunct="1">
              <a:lnSpc>
                <a:spcPct val="80000"/>
              </a:lnSpc>
            </a:pPr>
            <a:r>
              <a:rPr lang="en-US" sz="2800" dirty="0" smtClean="0"/>
              <a:t>Pilots who are competent in basic instrument flying enhance their overall flying skills.  They can devote less attention to physically flying the airplane and more time managing their environment. </a:t>
            </a:r>
          </a:p>
          <a:p>
            <a:endParaRPr lang="en-US" dirty="0" smtClean="0"/>
          </a:p>
        </p:txBody>
      </p:sp>
      <p:sp>
        <p:nvSpPr>
          <p:cNvPr id="4" name="Date Placeholder 3"/>
          <p:cNvSpPr>
            <a:spLocks noGrp="1"/>
          </p:cNvSpPr>
          <p:nvPr>
            <p:ph type="dt" sz="quarter" idx="10"/>
          </p:nvPr>
        </p:nvSpPr>
        <p:spPr/>
        <p:txBody>
          <a:bodyPr/>
          <a:lstStyle/>
          <a:p>
            <a:pPr>
              <a:defRPr/>
            </a:pPr>
            <a:fld id="{D6C74D1A-9060-44C3-BECB-4485C32A07C7}" type="datetime1">
              <a:rPr lang="en-US" smtClean="0"/>
              <a:pPr>
                <a:defRPr/>
              </a:pPr>
              <a:t>11/4/2010</a:t>
            </a:fld>
            <a:endParaRPr lang="en-US"/>
          </a:p>
        </p:txBody>
      </p:sp>
      <p:sp>
        <p:nvSpPr>
          <p:cNvPr id="45061" name="Footer Placeholder 4"/>
          <p:cNvSpPr>
            <a:spLocks noGrp="1"/>
          </p:cNvSpPr>
          <p:nvPr>
            <p:ph type="ftr" sz="quarter" idx="11"/>
          </p:nvPr>
        </p:nvSpPr>
        <p:spPr bwMode="auto">
          <a:noFill/>
          <a:ln>
            <a:miter lim="800000"/>
            <a:headEnd/>
            <a:tailEnd/>
          </a:ln>
        </p:spPr>
        <p:txBody>
          <a:bodyPr/>
          <a:lstStyle/>
          <a:p>
            <a:r>
              <a:rPr lang="en-US" smtClean="0"/>
              <a:t>Michael Gillen</a:t>
            </a:r>
          </a:p>
        </p:txBody>
      </p:sp>
      <p:sp>
        <p:nvSpPr>
          <p:cNvPr id="6" name="Slide Number Placeholder 5"/>
          <p:cNvSpPr>
            <a:spLocks noGrp="1"/>
          </p:cNvSpPr>
          <p:nvPr>
            <p:ph type="sldNum" sz="quarter" idx="12"/>
          </p:nvPr>
        </p:nvSpPr>
        <p:spPr/>
        <p:txBody>
          <a:bodyPr/>
          <a:lstStyle/>
          <a:p>
            <a:pPr>
              <a:defRPr/>
            </a:pPr>
            <a:fld id="{7951D5D2-8EA9-4734-B99F-F87109F2D57F}" type="slidenum">
              <a:rPr lang="en-US" smtClean="0"/>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pPr eaLnBrk="1" hangingPunct="1"/>
            <a:r>
              <a:rPr lang="en-US" smtClean="0"/>
              <a:t>Significance</a:t>
            </a:r>
          </a:p>
        </p:txBody>
      </p:sp>
      <p:sp>
        <p:nvSpPr>
          <p:cNvPr id="46083" name="Rectangle 3"/>
          <p:cNvSpPr>
            <a:spLocks noGrp="1"/>
          </p:cNvSpPr>
          <p:nvPr>
            <p:ph type="body" idx="1"/>
          </p:nvPr>
        </p:nvSpPr>
        <p:spPr/>
        <p:txBody>
          <a:bodyPr/>
          <a:lstStyle/>
          <a:p>
            <a:pPr eaLnBrk="1" hangingPunct="1">
              <a:lnSpc>
                <a:spcPct val="80000"/>
              </a:lnSpc>
            </a:pPr>
            <a:r>
              <a:rPr lang="en-US" sz="2800" smtClean="0"/>
              <a:t>Although most pilots in the study agreed that their instrument skills have declined over time, their survey responses indicated that they felt they could still fly the basic instrument maneuvers.</a:t>
            </a:r>
            <a:r>
              <a:rPr lang="en-US" sz="2000" smtClean="0"/>
              <a:t> </a:t>
            </a:r>
          </a:p>
          <a:p>
            <a:pPr lvl="1" eaLnBrk="1" hangingPunct="1">
              <a:lnSpc>
                <a:spcPct val="80000"/>
              </a:lnSpc>
            </a:pPr>
            <a:r>
              <a:rPr lang="en-US" sz="2400" smtClean="0"/>
              <a:t>The survey responses related to skills do not correlate with the actual maneuver grades.  </a:t>
            </a:r>
          </a:p>
          <a:p>
            <a:pPr lvl="1" eaLnBrk="1" hangingPunct="1">
              <a:lnSpc>
                <a:spcPct val="80000"/>
              </a:lnSpc>
            </a:pPr>
            <a:r>
              <a:rPr lang="en-US" sz="2400" smtClean="0"/>
              <a:t>This leads to the conclusion that pilots in the study believed that they could fly the maneuvers better than they actually could leading to a false sense of confidence.</a:t>
            </a:r>
            <a:r>
              <a:rPr lang="en-US" sz="1800" smtClean="0"/>
              <a:t> </a:t>
            </a:r>
          </a:p>
          <a:p>
            <a:pPr eaLnBrk="1" hangingPunct="1"/>
            <a:endParaRPr lang="en-US" sz="26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im3.jpg"/>
          <p:cNvPicPr>
            <a:picLocks noChangeAspect="1"/>
          </p:cNvPicPr>
          <p:nvPr/>
        </p:nvPicPr>
        <p:blipFill>
          <a:blip r:embed="rId3" cstate="print">
            <a:duotone>
              <a:prstClr val="black"/>
              <a:schemeClr val="accent1">
                <a:tint val="45000"/>
                <a:satMod val="400000"/>
              </a:schemeClr>
            </a:duotone>
            <a:lum bright="-52000" contrast="-85000"/>
          </a:blip>
          <a:stretch>
            <a:fillRect/>
          </a:stretch>
        </p:blipFill>
        <p:spPr>
          <a:xfrm>
            <a:off x="381000" y="838200"/>
            <a:ext cx="8534400" cy="5638800"/>
          </a:xfrm>
          <a:prstGeom prst="rect">
            <a:avLst/>
          </a:prstGeom>
        </p:spPr>
      </p:pic>
      <p:sp>
        <p:nvSpPr>
          <p:cNvPr id="82946" name="Rectangle 2"/>
          <p:cNvSpPr>
            <a:spLocks noGrp="1" noRot="1" noChangeArrowheads="1"/>
          </p:cNvSpPr>
          <p:nvPr>
            <p:ph type="title"/>
          </p:nvPr>
        </p:nvSpPr>
        <p:spPr>
          <a:xfrm>
            <a:off x="457200" y="274638"/>
            <a:ext cx="8229600" cy="639762"/>
          </a:xfrm>
        </p:spPr>
        <p:txBody>
          <a:bodyPr>
            <a:normAutofit fontScale="90000"/>
          </a:bodyPr>
          <a:lstStyle/>
          <a:p>
            <a:pPr fontAlgn="auto">
              <a:spcAft>
                <a:spcPts val="0"/>
              </a:spcAft>
              <a:defRPr/>
            </a:pPr>
            <a:r>
              <a:rPr lang="en-US" sz="4000" dirty="0" smtClean="0">
                <a:solidFill>
                  <a:schemeClr val="accent2">
                    <a:lumMod val="40000"/>
                    <a:lumOff val="60000"/>
                  </a:schemeClr>
                </a:solidFill>
              </a:rPr>
              <a:t>Correlation</a:t>
            </a:r>
          </a:p>
        </p:txBody>
      </p:sp>
      <p:sp>
        <p:nvSpPr>
          <p:cNvPr id="82947" name="Rectangle 3"/>
          <p:cNvSpPr>
            <a:spLocks noGrp="1" noChangeArrowheads="1"/>
          </p:cNvSpPr>
          <p:nvPr>
            <p:ph idx="1"/>
          </p:nvPr>
        </p:nvSpPr>
        <p:spPr>
          <a:xfrm>
            <a:off x="457200" y="990600"/>
            <a:ext cx="8229600" cy="5135563"/>
          </a:xfrm>
        </p:spPr>
        <p:txBody>
          <a:bodyPr>
            <a:normAutofit lnSpcReduction="10000"/>
          </a:bodyPr>
          <a:lstStyle/>
          <a:p>
            <a:pPr marL="420624" indent="-384048" fontAlgn="auto">
              <a:spcAft>
                <a:spcPts val="0"/>
              </a:spcAft>
              <a:buFont typeface="Wingdings 2"/>
              <a:buChar char=""/>
              <a:defRPr/>
            </a:pPr>
            <a:r>
              <a:rPr lang="en-US" sz="2800" dirty="0" smtClean="0"/>
              <a:t>The maneuver grades generally fit with what the literature review revealed in other related studies.</a:t>
            </a:r>
          </a:p>
          <a:p>
            <a:pPr marL="722376" lvl="1" indent="-274320" fontAlgn="auto">
              <a:spcAft>
                <a:spcPts val="0"/>
              </a:spcAft>
              <a:buFont typeface="Wingdings 2"/>
              <a:buChar char=""/>
              <a:defRPr/>
            </a:pPr>
            <a:r>
              <a:rPr lang="en-US" sz="2400" dirty="0" smtClean="0"/>
              <a:t>  Earlier studies indicated that skills when not used decline over time.  This was observed throughout the study in the mean maneuver grades. </a:t>
            </a:r>
          </a:p>
          <a:p>
            <a:pPr marL="420624" indent="-384048" fontAlgn="auto">
              <a:spcAft>
                <a:spcPts val="0"/>
              </a:spcAft>
              <a:buFont typeface="Wingdings 2"/>
              <a:buChar char=""/>
              <a:defRPr/>
            </a:pPr>
            <a:r>
              <a:rPr lang="en-US" sz="2800" dirty="0" smtClean="0"/>
              <a:t>Survey responses, although candid about skills declining over time, did not correlate with maneuver grades or responses to earlier surveys on the same subject. </a:t>
            </a:r>
          </a:p>
          <a:p>
            <a:pPr marL="722376" lvl="1" indent="-274320" fontAlgn="auto">
              <a:spcAft>
                <a:spcPts val="0"/>
              </a:spcAft>
              <a:buFont typeface="Wingdings 2"/>
              <a:buChar char=""/>
              <a:defRPr/>
            </a:pPr>
            <a:r>
              <a:rPr lang="en-US" sz="2400" dirty="0" smtClean="0"/>
              <a:t> Pilots who participated in the study believed that their skills had not declined as much as indicated by the maneuver grades. </a:t>
            </a:r>
          </a:p>
        </p:txBody>
      </p:sp>
      <p:sp>
        <p:nvSpPr>
          <p:cNvPr id="4" name="Rectangle 2"/>
          <p:cNvSpPr>
            <a:spLocks noGrp="1" noChangeArrowheads="1"/>
          </p:cNvSpPr>
          <p:nvPr>
            <p:ph type="dt" sz="quarter" idx="10"/>
          </p:nvPr>
        </p:nvSpPr>
        <p:spPr/>
        <p:txBody>
          <a:bodyPr/>
          <a:lstStyle/>
          <a:p>
            <a:pPr>
              <a:defRPr/>
            </a:pPr>
            <a:fld id="{8C16D135-6C5B-4258-85EA-6D4A13748A59}"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D6127923-9DC2-4B57-8C71-CFC16C40304E}" type="slidenum">
              <a:rPr lang="en-US"/>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p:txBody>
          <a:bodyPr/>
          <a:lstStyle/>
          <a:p>
            <a:pPr eaLnBrk="1" hangingPunct="1"/>
            <a:r>
              <a:rPr lang="en-US" smtClean="0"/>
              <a:t>Future</a:t>
            </a:r>
          </a:p>
        </p:txBody>
      </p:sp>
      <p:sp>
        <p:nvSpPr>
          <p:cNvPr id="87043" name="Rectangle 3"/>
          <p:cNvSpPr>
            <a:spLocks noGrp="1" noChangeArrowheads="1"/>
          </p:cNvSpPr>
          <p:nvPr>
            <p:ph idx="1"/>
          </p:nvPr>
        </p:nvSpPr>
        <p:spPr>
          <a:xfrm>
            <a:off x="304800" y="1493837"/>
            <a:ext cx="6172200" cy="4754563"/>
          </a:xfrm>
        </p:spPr>
        <p:txBody>
          <a:bodyPr>
            <a:normAutofit/>
          </a:bodyPr>
          <a:lstStyle/>
          <a:p>
            <a:pPr eaLnBrk="1" hangingPunct="1">
              <a:lnSpc>
                <a:spcPct val="80000"/>
              </a:lnSpc>
              <a:defRPr/>
            </a:pPr>
            <a:r>
              <a:rPr lang="en-US" sz="2800" dirty="0" smtClean="0"/>
              <a:t>Each professional pilot was highly competent in these skills at one time during their career. </a:t>
            </a:r>
          </a:p>
          <a:p>
            <a:pPr eaLnBrk="1" hangingPunct="1">
              <a:lnSpc>
                <a:spcPct val="80000"/>
              </a:lnSpc>
              <a:defRPr/>
            </a:pPr>
            <a:r>
              <a:rPr lang="en-US" sz="2800" dirty="0" smtClean="0"/>
              <a:t>The key to retaining these skills is practice.</a:t>
            </a:r>
          </a:p>
          <a:p>
            <a:pPr lvl="1" eaLnBrk="1" hangingPunct="1">
              <a:lnSpc>
                <a:spcPct val="80000"/>
              </a:lnSpc>
              <a:defRPr/>
            </a:pPr>
            <a:r>
              <a:rPr lang="en-US" sz="2400" dirty="0" smtClean="0"/>
              <a:t>Practice in actual flying (company policy)</a:t>
            </a:r>
          </a:p>
          <a:p>
            <a:pPr lvl="1" eaLnBrk="1" hangingPunct="1">
              <a:lnSpc>
                <a:spcPct val="80000"/>
              </a:lnSpc>
              <a:defRPr/>
            </a:pPr>
            <a:r>
              <a:rPr lang="en-US" sz="2400" dirty="0" smtClean="0"/>
              <a:t>Initial training</a:t>
            </a:r>
          </a:p>
          <a:p>
            <a:pPr lvl="1" eaLnBrk="1" hangingPunct="1">
              <a:lnSpc>
                <a:spcPct val="80000"/>
              </a:lnSpc>
              <a:defRPr/>
            </a:pPr>
            <a:r>
              <a:rPr lang="en-US" sz="2400" dirty="0" smtClean="0"/>
              <a:t>Recurrent training  </a:t>
            </a:r>
            <a:endParaRPr lang="en-US" sz="2800" dirty="0" smtClean="0"/>
          </a:p>
          <a:p>
            <a:pPr eaLnBrk="1" hangingPunct="1">
              <a:lnSpc>
                <a:spcPct val="80000"/>
              </a:lnSpc>
              <a:defRPr/>
            </a:pPr>
            <a:r>
              <a:rPr lang="en-US" sz="2800" dirty="0" smtClean="0"/>
              <a:t> A follow on study to determine how much practice is needed to retain these skills on an aggregate level.  </a:t>
            </a:r>
          </a:p>
          <a:p>
            <a:pPr eaLnBrk="1" hangingPunct="1">
              <a:lnSpc>
                <a:spcPct val="80000"/>
              </a:lnSpc>
              <a:defRPr/>
            </a:pPr>
            <a:endParaRPr lang="en-US" sz="2800" dirty="0" smtClean="0"/>
          </a:p>
        </p:txBody>
      </p:sp>
      <p:sp>
        <p:nvSpPr>
          <p:cNvPr id="4" name="Rectangle 2"/>
          <p:cNvSpPr>
            <a:spLocks noGrp="1" noChangeArrowheads="1"/>
          </p:cNvSpPr>
          <p:nvPr>
            <p:ph type="dt" sz="quarter" idx="10"/>
          </p:nvPr>
        </p:nvSpPr>
        <p:spPr/>
        <p:txBody>
          <a:bodyPr/>
          <a:lstStyle/>
          <a:p>
            <a:pPr>
              <a:defRPr/>
            </a:pPr>
            <a:fld id="{4DA37004-B4C0-427A-9E35-0D0AA6B63844}"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428EAC6F-B593-47D2-932B-C26A4D2FB54A}" type="slidenum">
              <a:rPr lang="en-US"/>
              <a:pPr>
                <a:defRPr/>
              </a:pPr>
              <a:t>36</a:t>
            </a:fld>
            <a:endParaRPr lang="en-US"/>
          </a:p>
        </p:txBody>
      </p:sp>
      <p:pic>
        <p:nvPicPr>
          <p:cNvPr id="7" name="Picture 6" descr="sim2.jpg"/>
          <p:cNvPicPr>
            <a:picLocks noChangeAspect="1"/>
          </p:cNvPicPr>
          <p:nvPr/>
        </p:nvPicPr>
        <p:blipFill>
          <a:blip r:embed="rId3" cstate="print"/>
          <a:stretch>
            <a:fillRect/>
          </a:stretch>
        </p:blipFill>
        <p:spPr>
          <a:xfrm>
            <a:off x="6553200" y="2362200"/>
            <a:ext cx="2040081" cy="2362200"/>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dirty="0" smtClean="0"/>
              <a:t>Thank You</a:t>
            </a:r>
            <a:endParaRPr lang="en-US" dirty="0" smtClean="0"/>
          </a:p>
        </p:txBody>
      </p:sp>
      <p:sp>
        <p:nvSpPr>
          <p:cNvPr id="50179" name="Content Placeholder 2"/>
          <p:cNvSpPr>
            <a:spLocks noGrp="1"/>
          </p:cNvSpPr>
          <p:nvPr>
            <p:ph idx="1"/>
          </p:nvPr>
        </p:nvSpPr>
        <p:spPr>
          <a:xfrm>
            <a:off x="228600" y="2438400"/>
            <a:ext cx="7696200" cy="4068763"/>
          </a:xfrm>
        </p:spPr>
        <p:txBody>
          <a:bodyPr/>
          <a:lstStyle/>
          <a:p>
            <a:pPr eaLnBrk="1" hangingPunct="1">
              <a:buNone/>
            </a:pPr>
            <a:endParaRPr lang="en-US" dirty="0" smtClean="0"/>
          </a:p>
          <a:p>
            <a:pPr lvl="1" eaLnBrk="1" hangingPunct="1"/>
            <a:r>
              <a:rPr lang="en-US" dirty="0" smtClean="0"/>
              <a:t>Captain Michael Gillen – United Airlines</a:t>
            </a:r>
          </a:p>
          <a:p>
            <a:pPr lvl="1" eaLnBrk="1" hangingPunct="1"/>
            <a:r>
              <a:rPr lang="en-US" dirty="0" smtClean="0"/>
              <a:t>Captain A-320</a:t>
            </a:r>
          </a:p>
          <a:p>
            <a:pPr lvl="1" eaLnBrk="1" hangingPunct="1"/>
            <a:r>
              <a:rPr lang="en-US" dirty="0" smtClean="0"/>
              <a:t>Master of Science University of North Dakota</a:t>
            </a:r>
          </a:p>
          <a:p>
            <a:pPr lvl="1" eaLnBrk="1" hangingPunct="1"/>
            <a:r>
              <a:rPr lang="en-US" dirty="0" smtClean="0"/>
              <a:t>Former manager Human Factors and Command Development</a:t>
            </a:r>
          </a:p>
          <a:p>
            <a:pPr lvl="1" eaLnBrk="1" hangingPunct="1"/>
            <a:r>
              <a:rPr lang="en-US" dirty="0" smtClean="0"/>
              <a:t>Instructor pilot B737, B777</a:t>
            </a:r>
          </a:p>
          <a:p>
            <a:pPr lvl="1" eaLnBrk="1" hangingPunct="1"/>
            <a:r>
              <a:rPr lang="en-US" dirty="0" smtClean="0"/>
              <a:t>Michael.gillen@united.com</a:t>
            </a:r>
            <a:endParaRPr lang="en-US" dirty="0" smtClean="0"/>
          </a:p>
        </p:txBody>
      </p:sp>
      <p:sp>
        <p:nvSpPr>
          <p:cNvPr id="7" name="Rectangle 2"/>
          <p:cNvSpPr>
            <a:spLocks noGrp="1" noChangeArrowheads="1"/>
          </p:cNvSpPr>
          <p:nvPr>
            <p:ph type="dt" sz="quarter" idx="10"/>
          </p:nvPr>
        </p:nvSpPr>
        <p:spPr/>
        <p:txBody>
          <a:bodyPr/>
          <a:lstStyle/>
          <a:p>
            <a:pPr>
              <a:defRPr/>
            </a:pPr>
            <a:fld id="{73E76A2F-BA71-4616-A335-66C85C75C332}"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6000C6C9-A4F8-4185-904B-3284B7BEC18D}" type="slidenum">
              <a:rPr lang="en-US"/>
              <a:pPr>
                <a:defRPr/>
              </a:pPr>
              <a:t>37</a:t>
            </a:fld>
            <a:endParaRPr lang="en-US"/>
          </a:p>
        </p:txBody>
      </p:sp>
      <p:sp>
        <p:nvSpPr>
          <p:cNvPr id="50183" name="Date Placeholder 3"/>
          <p:cNvSpPr txBox="1">
            <a:spLocks noGrp="1"/>
          </p:cNvSpPr>
          <p:nvPr/>
        </p:nvSpPr>
        <p:spPr bwMode="auto">
          <a:xfrm>
            <a:off x="457200" y="6381750"/>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50184"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50185"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pic>
        <p:nvPicPr>
          <p:cNvPr id="11" name="Picture 10" descr="new_livery4.jpg"/>
          <p:cNvPicPr>
            <a:picLocks noChangeAspect="1"/>
          </p:cNvPicPr>
          <p:nvPr/>
        </p:nvPicPr>
        <p:blipFill>
          <a:blip r:embed="rId3" cstate="print"/>
          <a:stretch>
            <a:fillRect/>
          </a:stretch>
        </p:blipFill>
        <p:spPr>
          <a:xfrm>
            <a:off x="3581400" y="609600"/>
            <a:ext cx="3371850" cy="1924673"/>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r>
              <a:rPr lang="en-US" smtClean="0"/>
              <a:t>Research Questions</a:t>
            </a:r>
          </a:p>
        </p:txBody>
      </p:sp>
      <p:sp>
        <p:nvSpPr>
          <p:cNvPr id="12291" name="Rectangle 3"/>
          <p:cNvSpPr>
            <a:spLocks noGrp="1" noChangeArrowheads="1"/>
          </p:cNvSpPr>
          <p:nvPr>
            <p:ph idx="1"/>
          </p:nvPr>
        </p:nvSpPr>
        <p:spPr/>
        <p:txBody>
          <a:bodyPr/>
          <a:lstStyle/>
          <a:p>
            <a:pPr eaLnBrk="1" hangingPunct="1">
              <a:lnSpc>
                <a:spcPct val="90000"/>
              </a:lnSpc>
            </a:pPr>
            <a:r>
              <a:rPr lang="en-US" sz="2800" smtClean="0"/>
              <a:t>What are professional pilots perceptions of their own instrument skills?</a:t>
            </a:r>
          </a:p>
          <a:p>
            <a:pPr eaLnBrk="1" hangingPunct="1">
              <a:lnSpc>
                <a:spcPct val="90000"/>
              </a:lnSpc>
            </a:pPr>
            <a:endParaRPr lang="en-US" sz="2800" smtClean="0"/>
          </a:p>
          <a:p>
            <a:pPr eaLnBrk="1" hangingPunct="1">
              <a:lnSpc>
                <a:spcPct val="90000"/>
              </a:lnSpc>
            </a:pPr>
            <a:r>
              <a:rPr lang="en-US" sz="2800" smtClean="0"/>
              <a:t>To what extent has degradation in basic instrument piloting skills occurred in pilots of advanced modern jet aircraft?</a:t>
            </a:r>
          </a:p>
          <a:p>
            <a:pPr eaLnBrk="1" hangingPunct="1">
              <a:lnSpc>
                <a:spcPct val="90000"/>
              </a:lnSpc>
              <a:buFont typeface="Wingdings" pitchFamily="2" charset="2"/>
              <a:buNone/>
            </a:pPr>
            <a:endParaRPr lang="en-US" sz="2800" smtClean="0"/>
          </a:p>
          <a:p>
            <a:pPr eaLnBrk="1" hangingPunct="1">
              <a:lnSpc>
                <a:spcPct val="90000"/>
              </a:lnSpc>
            </a:pPr>
            <a:r>
              <a:rPr lang="en-US" sz="2800" smtClean="0"/>
              <a:t>Can this degradation be statistically proven by comparing pilots against the FAA certification standards?</a:t>
            </a:r>
          </a:p>
        </p:txBody>
      </p:sp>
      <p:sp>
        <p:nvSpPr>
          <p:cNvPr id="7" name="Rectangle 2"/>
          <p:cNvSpPr>
            <a:spLocks noGrp="1" noChangeArrowheads="1"/>
          </p:cNvSpPr>
          <p:nvPr>
            <p:ph type="dt" sz="quarter" idx="10"/>
          </p:nvPr>
        </p:nvSpPr>
        <p:spPr/>
        <p:txBody>
          <a:bodyPr/>
          <a:lstStyle/>
          <a:p>
            <a:pPr>
              <a:defRPr/>
            </a:pPr>
            <a:fld id="{0098CED8-C60C-4516-B5A5-F3697E1FBE3B}"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B71862BB-F5A6-4C95-8D14-760CBD8C075B}" type="slidenum">
              <a:rPr lang="en-US"/>
              <a:pPr>
                <a:defRPr/>
              </a:pPr>
              <a:t>4</a:t>
            </a:fld>
            <a:endParaRPr lang="en-US"/>
          </a:p>
        </p:txBody>
      </p:sp>
      <p:sp>
        <p:nvSpPr>
          <p:cNvPr id="12295" name="Date Placeholder 3"/>
          <p:cNvSpPr txBox="1">
            <a:spLocks noGrp="1"/>
          </p:cNvSpPr>
          <p:nvPr/>
        </p:nvSpPr>
        <p:spPr bwMode="auto">
          <a:xfrm>
            <a:off x="457200" y="6251575"/>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12296"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12297"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xfrm>
            <a:off x="457200" y="274638"/>
            <a:ext cx="8229600" cy="563562"/>
          </a:xfrm>
        </p:spPr>
        <p:txBody>
          <a:bodyPr>
            <a:normAutofit fontScale="90000"/>
          </a:bodyPr>
          <a:lstStyle/>
          <a:p>
            <a:pPr eaLnBrk="1" fontAlgn="auto" hangingPunct="1">
              <a:spcAft>
                <a:spcPts val="0"/>
              </a:spcAft>
              <a:defRPr/>
            </a:pPr>
            <a:r>
              <a:rPr lang="en-US" sz="4000" smtClean="0">
                <a:solidFill>
                  <a:schemeClr val="accent2">
                    <a:lumMod val="40000"/>
                    <a:lumOff val="60000"/>
                  </a:schemeClr>
                </a:solidFill>
              </a:rPr>
              <a:t>Assumptions</a:t>
            </a:r>
          </a:p>
        </p:txBody>
      </p:sp>
      <p:sp>
        <p:nvSpPr>
          <p:cNvPr id="13315" name="Rectangle 3"/>
          <p:cNvSpPr>
            <a:spLocks noGrp="1" noChangeArrowheads="1"/>
          </p:cNvSpPr>
          <p:nvPr>
            <p:ph idx="1"/>
          </p:nvPr>
        </p:nvSpPr>
        <p:spPr>
          <a:xfrm>
            <a:off x="457200" y="838200"/>
            <a:ext cx="8229600" cy="5287963"/>
          </a:xfrm>
        </p:spPr>
        <p:txBody>
          <a:bodyPr/>
          <a:lstStyle/>
          <a:p>
            <a:pPr eaLnBrk="1" hangingPunct="1">
              <a:lnSpc>
                <a:spcPct val="80000"/>
              </a:lnSpc>
            </a:pPr>
            <a:endParaRPr lang="en-US" sz="1800" smtClean="0"/>
          </a:p>
          <a:p>
            <a:pPr eaLnBrk="1" hangingPunct="1">
              <a:lnSpc>
                <a:spcPct val="80000"/>
              </a:lnSpc>
              <a:buFont typeface="Wingdings" pitchFamily="2" charset="2"/>
              <a:buNone/>
            </a:pPr>
            <a:r>
              <a:rPr lang="en-US" sz="1800" smtClean="0"/>
              <a:t>1. Each participant is a qualified FAR pt 121 jet transport pilot employed by a US carrier (passenger or cargo).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2. Each participant has spent at least one year in the specific seat and type of aircraft. It is assumed that after one year of experience on a particular aircraft, that the pilot will be both comfortable and accustomed to flying that particular aircraft (the aircraft will not be “new” to them).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3. Each pilot is current and qualified in the respective aircraft.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4. Each pilot is considered a line pilot.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5. The pilots have no prior knowledge or practice of the maneuver that is to be flown and is given no opportunity to practice it beforehand.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6. Each pilot is assumed to fly to the best of their ability during the maneuver.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7. Each Check Airman will rate the maneuvers on a consistent basis after receiving specific rater reliability training.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endParaRPr lang="en-US" sz="1800" smtClean="0"/>
          </a:p>
        </p:txBody>
      </p:sp>
      <p:sp>
        <p:nvSpPr>
          <p:cNvPr id="4" name="Rectangle 2"/>
          <p:cNvSpPr>
            <a:spLocks noGrp="1" noChangeArrowheads="1"/>
          </p:cNvSpPr>
          <p:nvPr>
            <p:ph type="dt" sz="quarter" idx="10"/>
          </p:nvPr>
        </p:nvSpPr>
        <p:spPr/>
        <p:txBody>
          <a:bodyPr/>
          <a:lstStyle/>
          <a:p>
            <a:pPr>
              <a:defRPr/>
            </a:pPr>
            <a:fld id="{CDEFC320-DABF-45A6-8D1B-91E822C709F1}" type="datetime1">
              <a:rPr lang="en-US"/>
              <a:pPr>
                <a:defRPr/>
              </a:pPr>
              <a:t>11/4/2010</a:t>
            </a:fld>
            <a:endParaRPr lang="en-US"/>
          </a:p>
        </p:txBody>
      </p:sp>
      <p:sp>
        <p:nvSpPr>
          <p:cNvPr id="6"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5" name="Rectangle 3"/>
          <p:cNvSpPr>
            <a:spLocks noGrp="1" noChangeArrowheads="1"/>
          </p:cNvSpPr>
          <p:nvPr>
            <p:ph type="sldNum" sz="quarter" idx="12"/>
          </p:nvPr>
        </p:nvSpPr>
        <p:spPr/>
        <p:txBody>
          <a:bodyPr/>
          <a:lstStyle/>
          <a:p>
            <a:pPr>
              <a:defRPr/>
            </a:pPr>
            <a:fld id="{256D1F3B-5A45-41CC-9E0A-4BEC7DC0A860}"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r>
              <a:rPr lang="en-US" smtClean="0"/>
              <a:t>Sampling</a:t>
            </a:r>
          </a:p>
        </p:txBody>
      </p:sp>
      <p:sp>
        <p:nvSpPr>
          <p:cNvPr id="14339" name="Rectangle 3"/>
          <p:cNvSpPr>
            <a:spLocks noGrp="1" noChangeArrowheads="1"/>
          </p:cNvSpPr>
          <p:nvPr>
            <p:ph idx="1"/>
          </p:nvPr>
        </p:nvSpPr>
        <p:spPr>
          <a:xfrm>
            <a:off x="457200" y="1219200"/>
            <a:ext cx="8229600" cy="4906963"/>
          </a:xfrm>
        </p:spPr>
        <p:txBody>
          <a:bodyPr/>
          <a:lstStyle/>
          <a:p>
            <a:pPr eaLnBrk="1" hangingPunct="1">
              <a:lnSpc>
                <a:spcPct val="90000"/>
              </a:lnSpc>
            </a:pPr>
            <a:r>
              <a:rPr lang="en-US" sz="2800" smtClean="0"/>
              <a:t>The study used data from airline pilots employed by a major US Air Carrier.  </a:t>
            </a:r>
          </a:p>
          <a:p>
            <a:pPr lvl="1" eaLnBrk="1" hangingPunct="1">
              <a:lnSpc>
                <a:spcPct val="90000"/>
              </a:lnSpc>
            </a:pPr>
            <a:r>
              <a:rPr lang="en-US" sz="2400" smtClean="0"/>
              <a:t>Five basic instrument maneuvers were flown 30 times by a pilot group.  </a:t>
            </a:r>
          </a:p>
          <a:p>
            <a:pPr lvl="1" eaLnBrk="1" hangingPunct="1">
              <a:lnSpc>
                <a:spcPct val="90000"/>
              </a:lnSpc>
            </a:pPr>
            <a:r>
              <a:rPr lang="en-US" sz="2400" smtClean="0"/>
              <a:t>The pilots were categorized by they type of aircraft they fly and fall into the following categories:</a:t>
            </a:r>
          </a:p>
          <a:p>
            <a:pPr lvl="2" eaLnBrk="1" hangingPunct="1">
              <a:lnSpc>
                <a:spcPct val="90000"/>
              </a:lnSpc>
            </a:pPr>
            <a:r>
              <a:rPr lang="en-US" sz="2000" smtClean="0"/>
              <a:t>Pilots of long-haul wide-body aircraft (B777, B747-400 A330, A340).</a:t>
            </a:r>
          </a:p>
          <a:p>
            <a:pPr lvl="2" eaLnBrk="1" hangingPunct="1">
              <a:lnSpc>
                <a:spcPct val="90000"/>
              </a:lnSpc>
            </a:pPr>
            <a:r>
              <a:rPr lang="en-US" sz="2000" smtClean="0"/>
              <a:t>Pilot of narrow-body short haul aircraft (B737-300, A320, B757)</a:t>
            </a:r>
          </a:p>
          <a:p>
            <a:pPr eaLnBrk="1" hangingPunct="1">
              <a:lnSpc>
                <a:spcPct val="90000"/>
              </a:lnSpc>
            </a:pPr>
            <a:r>
              <a:rPr lang="en-US" sz="2800" smtClean="0"/>
              <a:t>Each pilot was requested to complete a survey on their assessment of their own skills and general practices.</a:t>
            </a:r>
          </a:p>
        </p:txBody>
      </p:sp>
      <p:sp>
        <p:nvSpPr>
          <p:cNvPr id="7" name="Rectangle 2"/>
          <p:cNvSpPr>
            <a:spLocks noGrp="1" noChangeArrowheads="1"/>
          </p:cNvSpPr>
          <p:nvPr>
            <p:ph type="dt" sz="quarter" idx="10"/>
          </p:nvPr>
        </p:nvSpPr>
        <p:spPr/>
        <p:txBody>
          <a:bodyPr/>
          <a:lstStyle/>
          <a:p>
            <a:pPr>
              <a:defRPr/>
            </a:pPr>
            <a:fld id="{415783F4-A04B-446B-99D7-07EADFEB9BFD}"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082C3DB3-1D0F-43A3-99C9-0F4C0C1DF0A0}" type="slidenum">
              <a:rPr lang="en-US"/>
              <a:pPr>
                <a:defRPr/>
              </a:pPr>
              <a:t>6</a:t>
            </a:fld>
            <a:endParaRPr lang="en-US"/>
          </a:p>
        </p:txBody>
      </p:sp>
      <p:sp>
        <p:nvSpPr>
          <p:cNvPr id="14343" name="Date Placeholder 3"/>
          <p:cNvSpPr txBox="1">
            <a:spLocks noGrp="1"/>
          </p:cNvSpPr>
          <p:nvPr/>
        </p:nvSpPr>
        <p:spPr bwMode="auto">
          <a:xfrm>
            <a:off x="457200" y="6251575"/>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14344"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14345"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457200" y="0"/>
            <a:ext cx="7467600" cy="1143000"/>
          </a:xfrm>
        </p:spPr>
        <p:txBody>
          <a:bodyPr/>
          <a:lstStyle/>
          <a:p>
            <a:pPr eaLnBrk="1" hangingPunct="1"/>
            <a:r>
              <a:rPr lang="en-US" dirty="0" smtClean="0"/>
              <a:t>Data Collection</a:t>
            </a:r>
          </a:p>
        </p:txBody>
      </p:sp>
      <p:sp>
        <p:nvSpPr>
          <p:cNvPr id="15363" name="Rectangle 3"/>
          <p:cNvSpPr>
            <a:spLocks noGrp="1" noChangeArrowheads="1"/>
          </p:cNvSpPr>
          <p:nvPr>
            <p:ph idx="1"/>
          </p:nvPr>
        </p:nvSpPr>
        <p:spPr>
          <a:xfrm>
            <a:off x="457200" y="990600"/>
            <a:ext cx="7924800" cy="5135563"/>
          </a:xfrm>
        </p:spPr>
        <p:txBody>
          <a:bodyPr/>
          <a:lstStyle/>
          <a:p>
            <a:pPr eaLnBrk="1" hangingPunct="1"/>
            <a:r>
              <a:rPr lang="en-US" dirty="0" smtClean="0"/>
              <a:t>Quantitative Study (Survey)</a:t>
            </a:r>
          </a:p>
          <a:p>
            <a:pPr lvl="1" eaLnBrk="1" hangingPunct="1"/>
            <a:r>
              <a:rPr lang="en-US" dirty="0" smtClean="0"/>
              <a:t>Survey of participating pilots was given at the beginning of the recurrent training event</a:t>
            </a:r>
          </a:p>
          <a:p>
            <a:pPr lvl="2" eaLnBrk="1" hangingPunct="1"/>
            <a:r>
              <a:rPr lang="en-US" dirty="0" smtClean="0"/>
              <a:t>Pilots experience </a:t>
            </a:r>
          </a:p>
          <a:p>
            <a:pPr lvl="3" eaLnBrk="1" hangingPunct="1"/>
            <a:r>
              <a:rPr lang="en-US" dirty="0" smtClean="0"/>
              <a:t>Flying older generation aircraft (non-glass)</a:t>
            </a:r>
          </a:p>
          <a:p>
            <a:pPr lvl="3" eaLnBrk="1" hangingPunct="1"/>
            <a:r>
              <a:rPr lang="en-US" dirty="0" smtClean="0"/>
              <a:t>Flying newer generation aircraft (glass)</a:t>
            </a:r>
          </a:p>
          <a:p>
            <a:pPr lvl="3" eaLnBrk="1" hangingPunct="1"/>
            <a:r>
              <a:rPr lang="en-US" dirty="0" smtClean="0"/>
              <a:t>Years since flying older generation aircraft</a:t>
            </a:r>
          </a:p>
          <a:p>
            <a:pPr lvl="2" eaLnBrk="1" hangingPunct="1"/>
            <a:r>
              <a:rPr lang="en-US" dirty="0" smtClean="0"/>
              <a:t>Pilots perceptions of their instrument skills</a:t>
            </a:r>
          </a:p>
          <a:p>
            <a:pPr eaLnBrk="1" hangingPunct="1"/>
            <a:r>
              <a:rPr lang="en-US" dirty="0" smtClean="0"/>
              <a:t>Qualitative Assessment</a:t>
            </a:r>
          </a:p>
          <a:p>
            <a:pPr lvl="1" eaLnBrk="1" hangingPunct="1"/>
            <a:r>
              <a:rPr lang="en-US" dirty="0" smtClean="0"/>
              <a:t>Data on pilots seat position (Capt/FO) and experience</a:t>
            </a:r>
          </a:p>
          <a:p>
            <a:pPr lvl="1" eaLnBrk="1" hangingPunct="1"/>
            <a:r>
              <a:rPr lang="en-US" dirty="0" smtClean="0"/>
              <a:t>Maneuver rated on 1-5 scale by check pilot</a:t>
            </a:r>
          </a:p>
        </p:txBody>
      </p:sp>
      <p:sp>
        <p:nvSpPr>
          <p:cNvPr id="7" name="Rectangle 2"/>
          <p:cNvSpPr>
            <a:spLocks noGrp="1" noChangeArrowheads="1"/>
          </p:cNvSpPr>
          <p:nvPr>
            <p:ph type="dt" sz="quarter" idx="10"/>
          </p:nvPr>
        </p:nvSpPr>
        <p:spPr/>
        <p:txBody>
          <a:bodyPr/>
          <a:lstStyle/>
          <a:p>
            <a:pPr>
              <a:defRPr/>
            </a:pPr>
            <a:fld id="{7DAC02FF-28D4-4B51-B0F8-AA6CF73E34AA}" type="datetime1">
              <a:rPr lang="en-US"/>
              <a:pPr>
                <a:defRPr/>
              </a:pPr>
              <a:t>11/4/2010</a:t>
            </a:fld>
            <a:endParaRPr lang="en-US"/>
          </a:p>
        </p:txBody>
      </p:sp>
      <p:sp>
        <p:nvSpPr>
          <p:cNvPr id="9" name="Rectangle 14"/>
          <p:cNvSpPr>
            <a:spLocks noGrp="1" noChangeArrowheads="1"/>
          </p:cNvSpPr>
          <p:nvPr>
            <p:ph type="ftr" sz="quarter" idx="11"/>
          </p:nvPr>
        </p:nvSpPr>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64932E44-C174-442F-A2B1-3A453C4F441F}" type="slidenum">
              <a:rPr lang="en-US"/>
              <a:pPr>
                <a:defRPr/>
              </a:pPr>
              <a:t>7</a:t>
            </a:fld>
            <a:endParaRPr lang="en-US"/>
          </a:p>
        </p:txBody>
      </p:sp>
      <p:sp>
        <p:nvSpPr>
          <p:cNvPr id="15367" name="Date Placeholder 3"/>
          <p:cNvSpPr txBox="1">
            <a:spLocks noGrp="1"/>
          </p:cNvSpPr>
          <p:nvPr/>
        </p:nvSpPr>
        <p:spPr bwMode="auto">
          <a:xfrm>
            <a:off x="457200" y="6251575"/>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15368"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15369"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r>
              <a:rPr lang="en-US" smtClean="0"/>
              <a:t>Grading Scale</a:t>
            </a:r>
          </a:p>
        </p:txBody>
      </p:sp>
      <p:graphicFrame>
        <p:nvGraphicFramePr>
          <p:cNvPr id="44135" name="Group 103"/>
          <p:cNvGraphicFramePr>
            <a:graphicFrameLocks noGrp="1"/>
          </p:cNvGraphicFramePr>
          <p:nvPr>
            <p:ph type="tbl" idx="1"/>
          </p:nvPr>
        </p:nvGraphicFramePr>
        <p:xfrm>
          <a:off x="457200" y="1600200"/>
          <a:ext cx="8229600" cy="4719639"/>
        </p:xfrm>
        <a:graphic>
          <a:graphicData uri="http://schemas.openxmlformats.org/drawingml/2006/table">
            <a:tbl>
              <a:tblPr/>
              <a:tblGrid>
                <a:gridCol w="1600200"/>
                <a:gridCol w="1271588"/>
                <a:gridCol w="5357812"/>
              </a:tblGrid>
              <a:tr h="485775">
                <a:tc gridSpan="3">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2"/>
                          </a:solidFill>
                          <a:effectLst/>
                          <a:latin typeface="Arial" charset="0"/>
                          <a:ea typeface="Times New Roman" pitchFamily="18" charset="0"/>
                          <a:cs typeface="Arial" charset="0"/>
                        </a:rPr>
                        <a:t>Table 1.  Grading Scale</a:t>
                      </a:r>
                      <a:endParaRPr kumimoji="0" lang="en-US" sz="18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hMerge="1">
                  <a:txBody>
                    <a:bodyPr/>
                    <a:lstStyle/>
                    <a:p>
                      <a:endParaRPr lang="en-US"/>
                    </a:p>
                  </a:txBody>
                  <a:tcPr/>
                </a:tc>
                <a:tc hMerge="1">
                  <a:txBody>
                    <a:bodyPr/>
                    <a:lstStyle/>
                    <a:p>
                      <a:endParaRPr lang="en-US"/>
                    </a:p>
                  </a:txBody>
                  <a:tcPr/>
                </a:tc>
              </a:tr>
              <a:tr h="700088">
                <a:tc rowSpan="5">
                  <a:txBody>
                    <a:bodyPr/>
                    <a:lstStyle/>
                    <a:p>
                      <a:pPr marL="342900" marR="0" lvl="0" indent="-342900" algn="l" defTabSz="914400" rtl="0" eaLnBrk="0" fontAlgn="base" latinLnBrk="0" hangingPunct="0">
                        <a:lnSpc>
                          <a:spcPct val="100000"/>
                        </a:lnSpc>
                        <a:spcBef>
                          <a:spcPct val="0"/>
                        </a:spcBef>
                        <a:spcAft>
                          <a:spcPct val="0"/>
                        </a:spcAft>
                        <a:buClrTx/>
                        <a:buSzTx/>
                        <a:buFontTx/>
                        <a:buNone/>
                        <a:tabLst>
                          <a:tab pos="6248400" algn="r"/>
                        </a:tabLst>
                      </a:pPr>
                      <a:r>
                        <a:rPr kumimoji="0" lang="en-US" sz="1600" b="1" i="0" u="none" strike="noStrike" cap="none" normalizeH="0" baseline="0" dirty="0" smtClean="0">
                          <a:ln>
                            <a:noFill/>
                          </a:ln>
                          <a:solidFill>
                            <a:schemeClr val="bg2"/>
                          </a:solidFill>
                          <a:effectLst/>
                          <a:latin typeface="Arial" charset="0"/>
                          <a:ea typeface="Times New Roman" pitchFamily="18" charset="0"/>
                          <a:cs typeface="Arial" charset="0"/>
                        </a:rPr>
                        <a:t>Five Point</a:t>
                      </a:r>
                      <a:br>
                        <a:rPr kumimoji="0" lang="en-US" sz="1600" b="1" i="0" u="none" strike="noStrike" cap="none" normalizeH="0" baseline="0" dirty="0" smtClean="0">
                          <a:ln>
                            <a:noFill/>
                          </a:ln>
                          <a:solidFill>
                            <a:schemeClr val="bg2"/>
                          </a:solidFill>
                          <a:effectLst/>
                          <a:latin typeface="Arial" charset="0"/>
                          <a:ea typeface="Times New Roman" pitchFamily="18" charset="0"/>
                          <a:cs typeface="Arial" charset="0"/>
                        </a:rPr>
                      </a:br>
                      <a:r>
                        <a:rPr kumimoji="0" lang="en-US" sz="1600" b="1" i="0" u="none" strike="noStrike" cap="none" normalizeH="0" baseline="0" dirty="0" smtClean="0">
                          <a:ln>
                            <a:noFill/>
                          </a:ln>
                          <a:solidFill>
                            <a:schemeClr val="bg2"/>
                          </a:solidFill>
                          <a:effectLst/>
                          <a:latin typeface="Arial" charset="0"/>
                          <a:ea typeface="Times New Roman" pitchFamily="18" charset="0"/>
                          <a:cs typeface="Arial" charset="0"/>
                        </a:rPr>
                        <a:t>Grade Scale</a:t>
                      </a:r>
                      <a:endParaRPr kumimoji="0" lang="en-US" sz="1600" b="0"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5</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The pilot remained well within airline standards and performance was exemplary.  </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700088">
                <a:tc vMerge="1">
                  <a:txBody>
                    <a:bodyPr/>
                    <a:lstStyle/>
                    <a:p>
                      <a:endParaRPr lang="en-US"/>
                    </a:p>
                  </a:txBody>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2"/>
                          </a:solidFill>
                          <a:effectLst/>
                          <a:latin typeface="Arial" charset="0"/>
                          <a:ea typeface="Times New Roman" pitchFamily="18" charset="0"/>
                          <a:cs typeface="Arial" charset="0"/>
                        </a:rPr>
                        <a:t>4</a:t>
                      </a:r>
                      <a:endParaRPr kumimoji="0" lang="en-US" sz="18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2"/>
                          </a:solidFill>
                          <a:effectLst/>
                          <a:latin typeface="Arial" charset="0"/>
                          <a:ea typeface="Times New Roman" pitchFamily="18" charset="0"/>
                          <a:cs typeface="Arial" charset="0"/>
                        </a:rPr>
                        <a:t>The pilot remained within airline standards.  Pilot flew to ATP instrument standards</a:t>
                      </a:r>
                      <a:endParaRPr kumimoji="0" lang="en-US" sz="1800" b="1" i="0" u="none" strike="noStrike" cap="none" normalizeH="0" baseline="0" dirty="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700088">
                <a:tc vMerge="1">
                  <a:txBody>
                    <a:bodyPr/>
                    <a:lstStyle/>
                    <a:p>
                      <a:endParaRPr lang="en-US"/>
                    </a:p>
                  </a:txBody>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3</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The pilot committed minor deviations from airline standards that were promptly corrected. Basic instrument level.</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700088">
                <a:tc vMerge="1">
                  <a:txBody>
                    <a:bodyPr/>
                    <a:lstStyle/>
                    <a:p>
                      <a:endParaRPr lang="en-US"/>
                    </a:p>
                  </a:txBody>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2</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Major deviations (full scale deflection) for greater than 10 seconds</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solidFill>
                  </a:tcPr>
                </a:tc>
              </a:tr>
              <a:tr h="1239838">
                <a:tc vMerge="1">
                  <a:txBody>
                    <a:bodyPr/>
                    <a:lstStyle/>
                    <a:p>
                      <a:endParaRPr lang="en-US"/>
                    </a:p>
                  </a:txBody>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1</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2"/>
                          </a:solidFill>
                          <a:effectLst/>
                          <a:latin typeface="Arial" charset="0"/>
                          <a:ea typeface="Times New Roman" pitchFamily="18" charset="0"/>
                          <a:cs typeface="Arial" charset="0"/>
                        </a:rPr>
                        <a:t>The pilot committed major deviations from airline standards that were not promptly corrected and/or were unsafe; or was unable to perform the maneuver/task without assistance.  Crash or loss of aircraft control.</a:t>
                      </a:r>
                      <a:endParaRPr kumimoji="0" lang="en-US" sz="1600" b="0" i="0" u="none" strike="noStrike" cap="none" normalizeH="0" baseline="0" smtClean="0">
                        <a:ln>
                          <a:noFill/>
                        </a:ln>
                        <a:solidFill>
                          <a:schemeClr val="bg2"/>
                        </a:solidFill>
                        <a:effectLst/>
                        <a:latin typeface="Garamond" pitchFamily="18"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2"/>
                    </a:solidFill>
                  </a:tcPr>
                </a:tc>
              </a:tr>
            </a:tbl>
          </a:graphicData>
        </a:graphic>
      </p:graphicFrame>
      <p:sp>
        <p:nvSpPr>
          <p:cNvPr id="27" name="Date Placeholder 3"/>
          <p:cNvSpPr>
            <a:spLocks noGrp="1"/>
          </p:cNvSpPr>
          <p:nvPr>
            <p:ph type="dt" sz="quarter" idx="10"/>
          </p:nvPr>
        </p:nvSpPr>
        <p:spPr/>
        <p:txBody>
          <a:bodyPr/>
          <a:lstStyle/>
          <a:p>
            <a:pPr>
              <a:defRPr/>
            </a:pPr>
            <a:fld id="{A1499D1D-A07A-4CED-8E7A-52F1247CB833}" type="datetime1">
              <a:rPr lang="en-US"/>
              <a:pPr>
                <a:defRPr/>
              </a:pPr>
              <a:t>11/4/2010</a:t>
            </a:fld>
            <a:endParaRPr lang="en-US"/>
          </a:p>
        </p:txBody>
      </p:sp>
      <p:sp>
        <p:nvSpPr>
          <p:cNvPr id="28" name="Slide Number Placeholder 4"/>
          <p:cNvSpPr>
            <a:spLocks noGrp="1"/>
          </p:cNvSpPr>
          <p:nvPr>
            <p:ph type="sldNum" sz="quarter" idx="11"/>
          </p:nvPr>
        </p:nvSpPr>
        <p:spPr/>
        <p:txBody>
          <a:bodyPr/>
          <a:lstStyle/>
          <a:p>
            <a:pPr>
              <a:defRPr/>
            </a:pPr>
            <a:fld id="{3AB5519A-5224-44CA-AAF9-3EF4EF4122C0}" type="slidenum">
              <a:rPr lang="en-US"/>
              <a:pPr>
                <a:defRPr/>
              </a:pPr>
              <a:t>8</a:t>
            </a:fld>
            <a:endParaRPr lang="en-US"/>
          </a:p>
        </p:txBody>
      </p:sp>
      <p:sp>
        <p:nvSpPr>
          <p:cNvPr id="29" name="Footer Placeholder 5"/>
          <p:cNvSpPr>
            <a:spLocks noGrp="1"/>
          </p:cNvSpPr>
          <p:nvPr>
            <p:ph type="ftr" sz="quarter" idx="12"/>
          </p:nvPr>
        </p:nvSpPr>
        <p:spPr/>
        <p:txBody>
          <a:bodyPr/>
          <a:lstStyle/>
          <a:p>
            <a:pPr>
              <a:defRPr/>
            </a:pPr>
            <a:r>
              <a:rPr lang="en-US">
                <a:solidFill>
                  <a:schemeClr val="tx2">
                    <a:shade val="50000"/>
                  </a:schemeClr>
                </a:solidFill>
              </a:rPr>
              <a:t>Michael Gillen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r>
              <a:rPr lang="en-US" smtClean="0"/>
              <a:t>Data Analysis</a:t>
            </a:r>
          </a:p>
        </p:txBody>
      </p:sp>
      <p:sp>
        <p:nvSpPr>
          <p:cNvPr id="17411" name="Rectangle 3"/>
          <p:cNvSpPr>
            <a:spLocks noGrp="1" noChangeArrowheads="1"/>
          </p:cNvSpPr>
          <p:nvPr>
            <p:ph idx="1"/>
          </p:nvPr>
        </p:nvSpPr>
        <p:spPr>
          <a:xfrm>
            <a:off x="381000" y="1371600"/>
            <a:ext cx="8153400" cy="4525963"/>
          </a:xfrm>
        </p:spPr>
        <p:txBody>
          <a:bodyPr/>
          <a:lstStyle/>
          <a:p>
            <a:pPr eaLnBrk="1" hangingPunct="1"/>
            <a:r>
              <a:rPr lang="en-US" dirty="0" smtClean="0"/>
              <a:t>Maneuver Assessment</a:t>
            </a:r>
          </a:p>
          <a:p>
            <a:pPr lvl="1" eaLnBrk="1" hangingPunct="1"/>
            <a:r>
              <a:rPr lang="en-US" dirty="0" smtClean="0"/>
              <a:t>Independent Samples t-test comparing all groups</a:t>
            </a:r>
          </a:p>
          <a:p>
            <a:pPr lvl="2" eaLnBrk="1" hangingPunct="1"/>
            <a:r>
              <a:rPr lang="en-US" dirty="0" smtClean="0"/>
              <a:t>Experience vs. maneuvers</a:t>
            </a:r>
          </a:p>
          <a:p>
            <a:pPr lvl="2" eaLnBrk="1" hangingPunct="1"/>
            <a:r>
              <a:rPr lang="en-US" dirty="0" smtClean="0"/>
              <a:t>Wide-body vs. narrow body pilots</a:t>
            </a:r>
          </a:p>
          <a:p>
            <a:pPr lvl="2" eaLnBrk="1" hangingPunct="1"/>
            <a:r>
              <a:rPr lang="en-US" dirty="0" smtClean="0"/>
              <a:t>Pilots as a whole vs. FAA standard</a:t>
            </a:r>
          </a:p>
          <a:p>
            <a:pPr lvl="3" eaLnBrk="1" hangingPunct="1"/>
            <a:endParaRPr lang="en-US" dirty="0" smtClean="0"/>
          </a:p>
          <a:p>
            <a:pPr lvl="1" eaLnBrk="1" hangingPunct="1"/>
            <a:r>
              <a:rPr lang="en-US" dirty="0" smtClean="0"/>
              <a:t>Correlation between the maneuver rating for the group of pilots vs. their overall instrument self assessment (from the survey)</a:t>
            </a:r>
          </a:p>
        </p:txBody>
      </p:sp>
      <p:sp>
        <p:nvSpPr>
          <p:cNvPr id="7" name="Rectangle 2"/>
          <p:cNvSpPr>
            <a:spLocks noGrp="1" noChangeArrowheads="1"/>
          </p:cNvSpPr>
          <p:nvPr>
            <p:ph type="dt" sz="quarter" idx="10"/>
          </p:nvPr>
        </p:nvSpPr>
        <p:spPr/>
        <p:txBody>
          <a:bodyPr/>
          <a:lstStyle/>
          <a:p>
            <a:pPr>
              <a:defRPr/>
            </a:pPr>
            <a:fld id="{82CA86EC-DF29-4F9A-9856-4BCB0D75FCCE}" type="datetime1">
              <a:rPr lang="en-US"/>
              <a:pPr>
                <a:defRPr/>
              </a:pPr>
              <a:t>11/4/2010</a:t>
            </a:fld>
            <a:endParaRPr lang="en-US"/>
          </a:p>
        </p:txBody>
      </p:sp>
      <p:sp>
        <p:nvSpPr>
          <p:cNvPr id="9" name="Rectangle 14"/>
          <p:cNvSpPr>
            <a:spLocks noGrp="1" noChangeArrowheads="1"/>
          </p:cNvSpPr>
          <p:nvPr>
            <p:ph type="ftr" sz="quarter" idx="11"/>
          </p:nvPr>
        </p:nvSpPr>
        <p:spPr>
          <a:xfrm>
            <a:off x="3124200" y="6248400"/>
            <a:ext cx="2895600" cy="365125"/>
          </a:xfrm>
        </p:spPr>
        <p:txBody>
          <a:bodyPr/>
          <a:lstStyle/>
          <a:p>
            <a:pPr>
              <a:defRPr/>
            </a:pPr>
            <a:r>
              <a:rPr lang="en-US">
                <a:solidFill>
                  <a:schemeClr val="tx2">
                    <a:shade val="50000"/>
                  </a:schemeClr>
                </a:solidFill>
              </a:rPr>
              <a:t>Michael Gillen</a:t>
            </a:r>
          </a:p>
        </p:txBody>
      </p:sp>
      <p:sp>
        <p:nvSpPr>
          <p:cNvPr id="8" name="Rectangle 3"/>
          <p:cNvSpPr>
            <a:spLocks noGrp="1" noChangeArrowheads="1"/>
          </p:cNvSpPr>
          <p:nvPr>
            <p:ph type="sldNum" sz="quarter" idx="12"/>
          </p:nvPr>
        </p:nvSpPr>
        <p:spPr/>
        <p:txBody>
          <a:bodyPr/>
          <a:lstStyle/>
          <a:p>
            <a:pPr>
              <a:defRPr/>
            </a:pPr>
            <a:fld id="{0EC42F2C-C168-4030-9FFB-9BA00ABA6E76}" type="slidenum">
              <a:rPr lang="en-US"/>
              <a:pPr>
                <a:defRPr/>
              </a:pPr>
              <a:t>9</a:t>
            </a:fld>
            <a:endParaRPr lang="en-US"/>
          </a:p>
        </p:txBody>
      </p:sp>
      <p:sp>
        <p:nvSpPr>
          <p:cNvPr id="17415" name="Date Placeholder 3"/>
          <p:cNvSpPr txBox="1">
            <a:spLocks noGrp="1"/>
          </p:cNvSpPr>
          <p:nvPr/>
        </p:nvSpPr>
        <p:spPr bwMode="auto">
          <a:xfrm>
            <a:off x="457200" y="6251575"/>
            <a:ext cx="2133600" cy="476250"/>
          </a:xfrm>
          <a:prstGeom prst="rect">
            <a:avLst/>
          </a:prstGeom>
          <a:noFill/>
          <a:ln w="9525">
            <a:noFill/>
            <a:miter lim="800000"/>
            <a:headEnd/>
            <a:tailEnd/>
          </a:ln>
        </p:spPr>
        <p:txBody>
          <a:bodyPr anchor="b"/>
          <a:lstStyle/>
          <a:p>
            <a:endParaRPr lang="en-US" sz="1200">
              <a:latin typeface="Arial" charset="0"/>
            </a:endParaRPr>
          </a:p>
        </p:txBody>
      </p:sp>
      <p:sp>
        <p:nvSpPr>
          <p:cNvPr id="17416" name="Slide Number Placeholder 4"/>
          <p:cNvSpPr txBox="1">
            <a:spLocks noGrp="1"/>
          </p:cNvSpPr>
          <p:nvPr/>
        </p:nvSpPr>
        <p:spPr bwMode="auto">
          <a:xfrm>
            <a:off x="6553200" y="6248400"/>
            <a:ext cx="2133600" cy="476250"/>
          </a:xfrm>
          <a:prstGeom prst="rect">
            <a:avLst/>
          </a:prstGeom>
          <a:noFill/>
          <a:ln w="9525">
            <a:noFill/>
            <a:miter lim="800000"/>
            <a:headEnd/>
            <a:tailEnd/>
          </a:ln>
        </p:spPr>
        <p:txBody>
          <a:bodyPr anchor="b"/>
          <a:lstStyle/>
          <a:p>
            <a:pPr algn="r"/>
            <a:endParaRPr lang="en-US" sz="1200">
              <a:latin typeface="Arial" charset="0"/>
            </a:endParaRPr>
          </a:p>
        </p:txBody>
      </p:sp>
      <p:sp>
        <p:nvSpPr>
          <p:cNvPr id="17417" name="Footer Placeholder 5"/>
          <p:cNvSpPr txBox="1">
            <a:spLocks noGrp="1"/>
          </p:cNvSpPr>
          <p:nvPr/>
        </p:nvSpPr>
        <p:spPr bwMode="auto">
          <a:xfrm>
            <a:off x="3124200" y="6248400"/>
            <a:ext cx="2895600" cy="476250"/>
          </a:xfrm>
          <a:prstGeom prst="rect">
            <a:avLst/>
          </a:prstGeom>
          <a:noFill/>
          <a:ln w="9525">
            <a:noFill/>
            <a:miter lim="800000"/>
            <a:headEnd/>
            <a:tailEnd/>
          </a:ln>
        </p:spPr>
        <p:txBody>
          <a:bodyPr anchor="b"/>
          <a:lstStyle/>
          <a:p>
            <a:pPr algn="ctr"/>
            <a:endParaRPr lang="en-US" sz="1200">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818</TotalTime>
  <Words>7002</Words>
  <Application>Microsoft Office PowerPoint</Application>
  <PresentationFormat>On-screen Show (4:3)</PresentationFormat>
  <Paragraphs>645</Paragraphs>
  <Slides>37</Slides>
  <Notes>36</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Technic</vt:lpstr>
      <vt:lpstr>Piloting Skills over Time</vt:lpstr>
      <vt:lpstr>Introduction</vt:lpstr>
      <vt:lpstr>Purpose</vt:lpstr>
      <vt:lpstr>Research Questions</vt:lpstr>
      <vt:lpstr>Assumptions</vt:lpstr>
      <vt:lpstr>Sampling</vt:lpstr>
      <vt:lpstr>Data Collection</vt:lpstr>
      <vt:lpstr>Grading Scale</vt:lpstr>
      <vt:lpstr>Data Analysis</vt:lpstr>
      <vt:lpstr>Results - Experience</vt:lpstr>
      <vt:lpstr>Experience</vt:lpstr>
      <vt:lpstr>Experience Survey Results</vt:lpstr>
      <vt:lpstr>Experience – Years Since Flying a NGA</vt:lpstr>
      <vt:lpstr>Years Flying a NGA</vt:lpstr>
      <vt:lpstr>Years Flying a Glass Aircraft</vt:lpstr>
      <vt:lpstr>Experience</vt:lpstr>
      <vt:lpstr>Self Assessment</vt:lpstr>
      <vt:lpstr>Self Assessment Results</vt:lpstr>
      <vt:lpstr>Hand Flying Below 10,000</vt:lpstr>
      <vt:lpstr>Comfort Flying Raw Data</vt:lpstr>
      <vt:lpstr>Maneuver Flying Ability</vt:lpstr>
      <vt:lpstr>Skills Declining Over Time</vt:lpstr>
      <vt:lpstr>Basic Instrument Skill Practice</vt:lpstr>
      <vt:lpstr>Hand Flying Assessment</vt:lpstr>
      <vt:lpstr>Maneuvers as a Function of Aircraft</vt:lpstr>
      <vt:lpstr>Performance vs. FAA Standard</vt:lpstr>
      <vt:lpstr>Performance vs. FAA </vt:lpstr>
      <vt:lpstr>Findings (FAA Standard – ATP)</vt:lpstr>
      <vt:lpstr>Findings </vt:lpstr>
      <vt:lpstr>Findings</vt:lpstr>
      <vt:lpstr>Findings</vt:lpstr>
      <vt:lpstr>Significance</vt:lpstr>
      <vt:lpstr>Significance</vt:lpstr>
      <vt:lpstr>Significance</vt:lpstr>
      <vt:lpstr>Correlation</vt:lpstr>
      <vt:lpstr>Future</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Degradation of Piloting Skills</dc:title>
  <dc:creator>Michael Gillen</dc:creator>
  <cp:lastModifiedBy>Jim Burin</cp:lastModifiedBy>
  <cp:revision>120</cp:revision>
  <dcterms:created xsi:type="dcterms:W3CDTF">2006-06-08T13:59:14Z</dcterms:created>
  <dcterms:modified xsi:type="dcterms:W3CDTF">2010-11-04T16:44:17Z</dcterms:modified>
</cp:coreProperties>
</file>